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0" r:id="rId2"/>
    <p:sldId id="362" r:id="rId3"/>
    <p:sldId id="384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8" r:id="rId15"/>
    <p:sldId id="399" r:id="rId16"/>
    <p:sldId id="400" r:id="rId17"/>
    <p:sldId id="401" r:id="rId18"/>
    <p:sldId id="402" r:id="rId19"/>
    <p:sldId id="403" r:id="rId20"/>
    <p:sldId id="404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66"/>
    <a:srgbClr val="006600"/>
    <a:srgbClr val="FFCCCC"/>
    <a:srgbClr val="A50021"/>
    <a:srgbClr val="FFCC66"/>
    <a:srgbClr val="003399"/>
    <a:srgbClr val="CC3300"/>
    <a:srgbClr val="000099"/>
    <a:srgbClr val="80C5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vertBarState="maximized">
    <p:restoredLeft sz="34587" autoAdjust="0"/>
    <p:restoredTop sz="80936" autoAdjust="0"/>
  </p:normalViewPr>
  <p:slideViewPr>
    <p:cSldViewPr>
      <p:cViewPr varScale="1">
        <p:scale>
          <a:sx n="89" d="100"/>
          <a:sy n="89" d="100"/>
        </p:scale>
        <p:origin x="176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00E695-1892-4DB2-BC99-DFE00BC604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84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5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8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81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57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98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88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98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50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36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16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18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66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05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Da bi se smanjilo prenošenje mehaničke energije sa mehaničkog sistema koji osciluje na postolje </a:t>
            </a:r>
            <a:r>
              <a:rPr lang="sr-Latn-CS" sz="1000" dirty="0" err="1">
                <a:solidFill>
                  <a:srgbClr val="000066"/>
                </a:solidFill>
              </a:rPr>
              <a:t>gde</a:t>
            </a:r>
            <a:r>
              <a:rPr lang="sr-Latn-CS" sz="1000" dirty="0">
                <a:solidFill>
                  <a:srgbClr val="000066"/>
                </a:solidFill>
              </a:rPr>
              <a:t> je mašina oslonjena, potrebno je </a:t>
            </a:r>
            <a:r>
              <a:rPr lang="sr-Latn-CS" sz="1000" dirty="0">
                <a:solidFill>
                  <a:srgbClr val="990000"/>
                </a:solidFill>
              </a:rPr>
              <a:t>smanjiti dinamički faktor pojačanja</a:t>
            </a:r>
            <a:r>
              <a:rPr lang="sr-Latn-CS" sz="1000" dirty="0">
                <a:solidFill>
                  <a:srgbClr val="000066"/>
                </a:solidFill>
              </a:rPr>
              <a:t>. </a:t>
            </a:r>
            <a:endParaRPr lang="en-GB" sz="1000" dirty="0">
              <a:solidFill>
                <a:srgbClr val="000066"/>
              </a:solidFill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U tom cilju se ugrađuju </a:t>
            </a:r>
            <a:r>
              <a:rPr lang="sr-Latn-CS" sz="1000" dirty="0" err="1">
                <a:solidFill>
                  <a:srgbClr val="990000"/>
                </a:solidFill>
              </a:rPr>
              <a:t>antivibracioni</a:t>
            </a:r>
            <a:r>
              <a:rPr lang="sr-Latn-CS" sz="1000" dirty="0">
                <a:solidFill>
                  <a:srgbClr val="990000"/>
                </a:solidFill>
              </a:rPr>
              <a:t> materijali i elementi</a:t>
            </a:r>
            <a:r>
              <a:rPr lang="sr-Latn-CS" sz="1000" dirty="0">
                <a:solidFill>
                  <a:srgbClr val="000066"/>
                </a:solidFill>
              </a:rPr>
              <a:t> između mašine i postolja - gumeni podmetači, opruge i sl. </a:t>
            </a:r>
            <a:endParaRPr lang="en-GB" sz="1000" dirty="0">
              <a:solidFill>
                <a:srgbClr val="000066"/>
              </a:solidFill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Ugrađenim elementom je   potrebno smanjiti </a:t>
            </a:r>
            <a:r>
              <a:rPr lang="sr-Latn-CS" sz="1000" dirty="0" err="1">
                <a:solidFill>
                  <a:srgbClr val="000066"/>
                </a:solidFill>
              </a:rPr>
              <a:t>prenos</a:t>
            </a:r>
            <a:r>
              <a:rPr lang="sr-Latn-CS" sz="1000" dirty="0">
                <a:solidFill>
                  <a:srgbClr val="000066"/>
                </a:solidFill>
              </a:rPr>
              <a:t> vibracija sa izvora na podlogu. </a:t>
            </a:r>
            <a:endParaRPr lang="en-GB" sz="1000" dirty="0">
              <a:solidFill>
                <a:srgbClr val="000066"/>
              </a:solidFill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Rotacione mašine (pumpe, kompresori, ventilatori i sl.) generišu </a:t>
            </a:r>
            <a:r>
              <a:rPr lang="sr-Latn-CS" sz="1000" dirty="0" err="1">
                <a:solidFill>
                  <a:srgbClr val="000066"/>
                </a:solidFill>
              </a:rPr>
              <a:t>pobudnu</a:t>
            </a:r>
            <a:r>
              <a:rPr lang="sr-Latn-CS" sz="1000" dirty="0">
                <a:solidFill>
                  <a:srgbClr val="000066"/>
                </a:solidFill>
              </a:rPr>
              <a:t> silu na </a:t>
            </a:r>
            <a:r>
              <a:rPr lang="sr-Latn-CS" sz="1000" dirty="0" err="1">
                <a:solidFill>
                  <a:srgbClr val="000066"/>
                </a:solidFill>
              </a:rPr>
              <a:t>pobudnoj</a:t>
            </a:r>
            <a:r>
              <a:rPr lang="sr-Latn-CS" sz="1000" dirty="0">
                <a:solidFill>
                  <a:srgbClr val="000066"/>
                </a:solidFill>
              </a:rPr>
              <a:t> frekvenciji  f</a:t>
            </a:r>
            <a:r>
              <a:rPr lang="sr-Latn-CS" sz="1000" i="1" dirty="0">
                <a:solidFill>
                  <a:srgbClr val="000066"/>
                </a:solidFill>
              </a:rPr>
              <a:t> </a:t>
            </a:r>
            <a:r>
              <a:rPr lang="sr-Latn-CS" sz="1000" dirty="0">
                <a:solidFill>
                  <a:srgbClr val="000066"/>
                </a:solidFill>
              </a:rPr>
              <a:t> koja zavisi od rotacione brzine mašine.</a:t>
            </a:r>
            <a:endParaRPr lang="en-GB" sz="1000" dirty="0">
              <a:solidFill>
                <a:srgbClr val="000066"/>
              </a:solidFill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Mašina i antivibracioni element formiraju sistem masa/opruga sa rezonantnom frekvencijom  f</a:t>
            </a:r>
            <a:r>
              <a:rPr lang="sr-Latn-CS" sz="1000" baseline="-25000" dirty="0">
                <a:solidFill>
                  <a:srgbClr val="000066"/>
                </a:solidFill>
              </a:rPr>
              <a:t>0</a:t>
            </a:r>
            <a:r>
              <a:rPr lang="sr-Latn-CS" sz="1000" dirty="0">
                <a:solidFill>
                  <a:srgbClr val="000066"/>
                </a:solidFill>
              </a:rPr>
              <a:t>=f</a:t>
            </a:r>
            <a:r>
              <a:rPr lang="sr-Latn-CS" sz="1000" baseline="-25000" dirty="0">
                <a:solidFill>
                  <a:srgbClr val="000066"/>
                </a:solidFill>
              </a:rPr>
              <a:t>n</a:t>
            </a:r>
            <a:r>
              <a:rPr lang="sr-Latn-CS" sz="1000" dirty="0">
                <a:solidFill>
                  <a:srgbClr val="000066"/>
                </a:solidFill>
              </a:rPr>
              <a:t>  koja zavisi od mase i krutosti opruge. </a:t>
            </a:r>
            <a:endParaRPr lang="en-GB" sz="1000" dirty="0">
              <a:solidFill>
                <a:srgbClr val="000066"/>
              </a:solidFill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 err="1">
                <a:solidFill>
                  <a:srgbClr val="000066"/>
                </a:solidFill>
              </a:rPr>
              <a:t>Antivibracioni</a:t>
            </a:r>
            <a:r>
              <a:rPr lang="sr-Latn-CS" sz="1000" dirty="0">
                <a:solidFill>
                  <a:srgbClr val="000066"/>
                </a:solidFill>
              </a:rPr>
              <a:t> element se bira tako da rezonantna frekvencija bude što manja, da bi odnos prinudne i sopstvene frekvencije bio veći  - amplituda prinudnih vibracija je tada manja. </a:t>
            </a:r>
            <a:endParaRPr lang="en-GB" sz="1000" dirty="0">
              <a:solidFill>
                <a:srgbClr val="000066"/>
              </a:solidFill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Da bi sopstvena frekvencija bila što manja, potrebno je da krutost izolatora bude što manja. Sa druge strane, ako je izolator suviše mekan, javlja se problem stabilnosti mašine. </a:t>
            </a:r>
            <a:endParaRPr lang="en-GB" sz="1000" dirty="0">
              <a:solidFill>
                <a:srgbClr val="000066"/>
              </a:solidFill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Mašina može ponekad da bude kruto vezana za velike betonske blokove koji se tada izoluju zajedno sa mašinom.</a:t>
            </a:r>
            <a:r>
              <a:rPr lang="sr-Latn-RS" sz="1000" dirty="0">
                <a:solidFill>
                  <a:srgbClr val="000066"/>
                </a:solidFill>
              </a:rPr>
              <a:t> </a:t>
            </a:r>
            <a:r>
              <a:rPr lang="sr-Latn-CS" sz="1000" dirty="0">
                <a:solidFill>
                  <a:srgbClr val="000066"/>
                </a:solidFill>
              </a:rPr>
              <a:t>U ovom slučaju se povećava masa sistema, što dozvoljava da i krutost opruge bude veća, pri čemu sopstvena frekvencija ostaje ista.</a:t>
            </a:r>
            <a:endParaRPr lang="sr-Latn-R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6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Rezultat primene antivibracionih elemenata ili izolatora vibracija se može vrednovati preko:</a:t>
            </a:r>
            <a:endParaRPr lang="en-GB" sz="1000" dirty="0">
              <a:solidFill>
                <a:srgbClr val="000066"/>
              </a:solidFill>
            </a:endParaRPr>
          </a:p>
          <a:p>
            <a:pPr marL="171450" marR="0" indent="-17145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r-Latn-CS" sz="1000" dirty="0">
                <a:solidFill>
                  <a:srgbClr val="990000"/>
                </a:solidFill>
              </a:rPr>
              <a:t>Koeficijenta prenošenja </a:t>
            </a:r>
            <a:r>
              <a:rPr lang="sr-Latn-CS" sz="1000" i="1" dirty="0">
                <a:solidFill>
                  <a:srgbClr val="990000"/>
                </a:solidFill>
              </a:rPr>
              <a:t>p </a:t>
            </a:r>
            <a:r>
              <a:rPr lang="sr-Latn-CS" sz="1000" dirty="0">
                <a:solidFill>
                  <a:srgbClr val="990000"/>
                </a:solidFill>
              </a:rPr>
              <a:t>(prenosivosti) </a:t>
            </a:r>
            <a:r>
              <a:rPr lang="sr-Latn-CS" sz="1000" dirty="0">
                <a:solidFill>
                  <a:srgbClr val="000066"/>
                </a:solidFill>
              </a:rPr>
              <a:t>koji predstavlja odnos istih fizičkih veličina, najčešće sila - odnos prenete i pobudne sile: p=Fpr/F</a:t>
            </a:r>
          </a:p>
          <a:p>
            <a:pPr marL="171450" marR="0" indent="-17145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r-Latn-CS" sz="1000" dirty="0">
                <a:solidFill>
                  <a:srgbClr val="990000"/>
                </a:solidFill>
              </a:rPr>
              <a:t>Efikasnosti vibroizolacije </a:t>
            </a:r>
            <a:r>
              <a:rPr lang="sr-Latn-CS" sz="1000" i="1" dirty="0">
                <a:solidFill>
                  <a:srgbClr val="990000"/>
                </a:solidFill>
              </a:rPr>
              <a:t>e </a:t>
            </a:r>
            <a:r>
              <a:rPr lang="sr-Latn-CS" sz="1000" dirty="0">
                <a:solidFill>
                  <a:srgbClr val="990000"/>
                </a:solidFill>
              </a:rPr>
              <a:t>[%] </a:t>
            </a:r>
            <a:r>
              <a:rPr lang="sr-Latn-CS" sz="1000" dirty="0">
                <a:solidFill>
                  <a:srgbClr val="000066"/>
                </a:solidFill>
              </a:rPr>
              <a:t>koja izražava efikasnost primenjenog izolacionog sistema u procentima: e=(1-p)x100%</a:t>
            </a:r>
            <a:endParaRPr lang="en-GB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07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Razlikuju se tri načina (slučaja) oslanjanja mašine na podlogu:</a:t>
            </a:r>
            <a:endParaRPr lang="en-GB" sz="1000" dirty="0">
              <a:solidFill>
                <a:srgbClr val="000066"/>
              </a:solidFill>
            </a:endParaRPr>
          </a:p>
          <a:p>
            <a:pPr marL="180000" marR="0" indent="-18000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Direktna (kruta) veza mašine mase m sa podlogom; </a:t>
            </a:r>
            <a:endParaRPr lang="en-GB" sz="1000" dirty="0">
              <a:solidFill>
                <a:srgbClr val="000066"/>
              </a:solidFill>
            </a:endParaRPr>
          </a:p>
          <a:p>
            <a:pPr marL="180000" marR="0" indent="-18000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Mašina mase m je vezana sa podlogom preko sistema opruga; </a:t>
            </a:r>
            <a:endParaRPr lang="en-GB" sz="1000" dirty="0">
              <a:solidFill>
                <a:srgbClr val="000066"/>
              </a:solidFill>
            </a:endParaRPr>
          </a:p>
          <a:p>
            <a:pPr marL="180000" marR="0" indent="-18000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Mašina mase m je vezana sa podlogom preko izolacionog sistema koga pored krutosti karakteriše i prigušenje.</a:t>
            </a:r>
            <a:endParaRPr lang="en-GB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49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Kada je mašina mase m </a:t>
            </a:r>
            <a:r>
              <a:rPr lang="sr-Latn-CS" sz="1000" dirty="0">
                <a:solidFill>
                  <a:srgbClr val="990000"/>
                </a:solidFill>
              </a:rPr>
              <a:t>kruto vezana za podlogu</a:t>
            </a:r>
            <a:r>
              <a:rPr lang="sr-Latn-CS" sz="1000" dirty="0">
                <a:solidFill>
                  <a:srgbClr val="000066"/>
                </a:solidFill>
              </a:rPr>
              <a:t>, preneta sila na podlogu je jednaka prinudnoj sili.</a:t>
            </a:r>
            <a:endParaRPr lang="en-GB" sz="1000" dirty="0">
              <a:solidFill>
                <a:srgbClr val="000066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sr-Latn-CS" sz="1000" dirty="0">
                <a:solidFill>
                  <a:srgbClr val="000066"/>
                </a:solidFill>
              </a:rPr>
              <a:t>Prenosivost vibracija iznosi 1 ili 100 %. Vibroizolacioni sistem ne postoji.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0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Kada je mašina mase m vezana za podlogu preko </a:t>
            </a:r>
            <a:r>
              <a:rPr lang="sr-Latn-CS" sz="1000" dirty="0">
                <a:solidFill>
                  <a:srgbClr val="990000"/>
                </a:solidFill>
              </a:rPr>
              <a:t>sistema opruga ekvivalentne krutosti k</a:t>
            </a:r>
            <a:r>
              <a:rPr lang="sr-Latn-CS" sz="1000" dirty="0">
                <a:solidFill>
                  <a:srgbClr val="000066"/>
                </a:solidFill>
              </a:rPr>
              <a:t>, preneta sila na podlogu je jednaka elastičnoj sili opruge. </a:t>
            </a:r>
            <a:endParaRPr lang="en-GB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35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31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80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56FA2-2A5D-4F04-B3F5-ED91F209E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68299-1286-40F6-9E1F-11A0D96CBB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7E48E-D68E-4163-B136-7569770B6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7239D5-941A-4DAE-80AD-AB1EF69AA7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9D1731-C9A3-4F89-A560-0E83C7782D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C604B-4EBC-46DD-9418-F144C7838E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DA1BA-6CF0-400C-B56E-B3CA2F9C9B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5A11D-576C-4D9A-9DA6-D38E3259E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F8503-57FF-4909-9B91-1B0AAFD226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8B5CE-0C96-4DC9-AF7B-DE68272363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22240-3A97-4B11-8700-BED4F2ACB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65FDE-E77F-45F0-97F9-5A3954462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57A9E-CD85-4C99-AE6A-7CFBD3861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A8C294-8870-49FD-BC00-86C6AEA0E5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9.gif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19.bin"/><Relationship Id="rId7" Type="http://schemas.openxmlformats.org/officeDocument/2006/relationships/image" Target="../media/image2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9.gif"/><Relationship Id="rId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34.wmf"/><Relationship Id="rId3" Type="http://schemas.openxmlformats.org/officeDocument/2006/relationships/oleObject" Target="../embeddings/oleObject21.bin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25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3.wmf"/><Relationship Id="rId5" Type="http://schemas.openxmlformats.org/officeDocument/2006/relationships/image" Target="../media/image30.jpeg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29.wmf"/><Relationship Id="rId9" Type="http://schemas.openxmlformats.org/officeDocument/2006/relationships/image" Target="../media/image32.wmf"/><Relationship Id="rId1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3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0.jpeg"/><Relationship Id="rId4" Type="http://schemas.openxmlformats.org/officeDocument/2006/relationships/image" Target="../media/image3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wmf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9.wmf"/><Relationship Id="rId3" Type="http://schemas.openxmlformats.org/officeDocument/2006/relationships/oleObject" Target="../embeddings/oleObject9.bin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2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8.wmf"/><Relationship Id="rId5" Type="http://schemas.openxmlformats.org/officeDocument/2006/relationships/image" Target="../media/image14.png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15.wmf"/><Relationship Id="rId9" Type="http://schemas.openxmlformats.org/officeDocument/2006/relationships/image" Target="../media/image17.jpeg"/><Relationship Id="rId1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835696" y="334259"/>
            <a:ext cx="547260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r-Latn-CS" sz="2000" kern="0" dirty="0">
                <a:solidFill>
                  <a:sysClr val="windowText" lastClr="000000"/>
                </a:solidFill>
                <a:latin typeface="Arial Black" pitchFamily="34" charset="0"/>
              </a:rPr>
              <a:t>UNIVERZITET U NIŠU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r-Latn-CS" sz="2000" kern="0" dirty="0">
                <a:solidFill>
                  <a:sysClr val="windowText" lastClr="000000"/>
                </a:solidFill>
                <a:latin typeface="Arial Black" pitchFamily="34" charset="0"/>
              </a:rPr>
              <a:t>FAKULTET ZAŠTITE NA RADU U NIŠU</a:t>
            </a:r>
            <a:endParaRPr lang="en-US" sz="2000" kern="0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graphicFrame>
        <p:nvGraphicFramePr>
          <p:cNvPr id="4" name="Object 14"/>
          <p:cNvGraphicFramePr>
            <a:graphicFrameLocks noChangeAspect="1"/>
          </p:cNvGraphicFramePr>
          <p:nvPr/>
        </p:nvGraphicFramePr>
        <p:xfrm>
          <a:off x="7451352" y="188640"/>
          <a:ext cx="108108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6624720" imgH="6624720" progId="CorelDRAW.Graphic.14">
                  <p:embed/>
                </p:oleObj>
              </mc:Choice>
              <mc:Fallback>
                <p:oleObj name="CorelDRAW" r:id="rId3" imgW="6624720" imgH="6624720" progId="CorelDRAW.Graphic.1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352" y="188640"/>
                        <a:ext cx="108108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" descr="univerzitet-Logo-bitmapa-300x30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88640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141277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5876925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087724" y="3861048"/>
            <a:ext cx="49685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0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- PREZENTACIJA</a:t>
            </a:r>
            <a:r>
              <a:rPr kumimoji="0" lang="sr-Latn-CS" sz="2000" b="0" i="0" u="none" strike="noStrike" kern="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 PREDAVANJA -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339752" y="6021288"/>
            <a:ext cx="44644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800" kern="0" dirty="0">
                <a:solidFill>
                  <a:srgbClr val="000066"/>
                </a:solidFill>
                <a:latin typeface="Arial Black" pitchFamily="34" charset="0"/>
              </a:rPr>
              <a:t>Dr Darko Mihajlov, </a:t>
            </a:r>
            <a:r>
              <a:rPr lang="sr-Latn-CS" sz="1800" kern="0" dirty="0" err="1">
                <a:solidFill>
                  <a:srgbClr val="000066"/>
                </a:solidFill>
                <a:latin typeface="Arial Black" pitchFamily="34" charset="0"/>
              </a:rPr>
              <a:t>vanr</a:t>
            </a:r>
            <a:r>
              <a:rPr lang="sr-Latn-CS" sz="1800" kern="0" dirty="0">
                <a:solidFill>
                  <a:srgbClr val="000066"/>
                </a:solidFill>
                <a:latin typeface="Arial Black" pitchFamily="34" charset="0"/>
              </a:rPr>
              <a:t>. prof.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Dr Momir Praščević, red. prof.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827584" y="4437112"/>
            <a:ext cx="74888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000" b="0" i="0" u="none" strike="noStrike" kern="0" cap="none" spc="0" normalizeH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Black" pitchFamily="34" charset="0"/>
              </a:rPr>
              <a:t>OSNOVNI PRINCIPI VIBROIZOLACIJE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68660" y="2996952"/>
            <a:ext cx="82066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3600" kern="0" dirty="0">
                <a:solidFill>
                  <a:srgbClr val="000066"/>
                </a:solidFill>
                <a:latin typeface="Arial Black" pitchFamily="34" charset="0"/>
              </a:rPr>
              <a:t>ZAŠTITA OD </a:t>
            </a:r>
            <a:r>
              <a:rPr kumimoji="0" lang="sr-Latn-CS" sz="36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BUKE I VIBRACIJA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OSNOVNI PRINCIPI VIBROIZOLACIJE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Vrednovanje vibroizolacije</a:t>
            </a:r>
            <a:endParaRPr lang="en-US" sz="2000" b="1" kern="0" dirty="0">
              <a:solidFill>
                <a:srgbClr val="000066"/>
              </a:solidFill>
            </a:endParaRPr>
          </a:p>
        </p:txBody>
      </p:sp>
      <p:pic>
        <p:nvPicPr>
          <p:cNvPr id="63" name="Picture 26" descr="spr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6876256" y="4888061"/>
            <a:ext cx="2087563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3"/>
          <p:cNvGrpSpPr/>
          <p:nvPr/>
        </p:nvGrpSpPr>
        <p:grpSpPr>
          <a:xfrm>
            <a:off x="6876256" y="908324"/>
            <a:ext cx="1871663" cy="4032844"/>
            <a:chOff x="7092950" y="692300"/>
            <a:chExt cx="1871663" cy="4032844"/>
          </a:xfrm>
        </p:grpSpPr>
        <p:sp>
          <p:nvSpPr>
            <p:cNvPr id="33" name="Rectangle 6"/>
            <p:cNvSpPr>
              <a:spLocks noChangeArrowheads="1"/>
            </p:cNvSpPr>
            <p:nvPr/>
          </p:nvSpPr>
          <p:spPr bwMode="auto">
            <a:xfrm>
              <a:off x="7092950" y="3945086"/>
              <a:ext cx="1871663" cy="431800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4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21971" t="8316" r="26656" b="28357"/>
            <a:stretch>
              <a:fillRect/>
            </a:stretch>
          </p:blipFill>
          <p:spPr bwMode="auto">
            <a:xfrm>
              <a:off x="7524750" y="1935311"/>
              <a:ext cx="1009650" cy="200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Line 8"/>
            <p:cNvSpPr>
              <a:spLocks noChangeShapeType="1"/>
            </p:cNvSpPr>
            <p:nvPr/>
          </p:nvSpPr>
          <p:spPr bwMode="auto">
            <a:xfrm>
              <a:off x="8027988" y="3945086"/>
              <a:ext cx="0" cy="57626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8027988" y="4358432"/>
              <a:ext cx="4762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r-Latn-CS" sz="1800" b="1" dirty="0">
                  <a:latin typeface="Arial" charset="0"/>
                </a:rPr>
                <a:t>F</a:t>
              </a:r>
              <a:r>
                <a:rPr lang="sr-Latn-CS" sz="1800" b="1" baseline="-25000" dirty="0">
                  <a:latin typeface="Arial" charset="0"/>
                </a:rPr>
                <a:t>pr</a:t>
              </a:r>
              <a:endParaRPr lang="en-US" sz="1800" b="1" dirty="0">
                <a:latin typeface="Arial" charset="0"/>
              </a:endParaRPr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7524750" y="692300"/>
              <a:ext cx="1008063" cy="1243013"/>
              <a:chOff x="4558" y="1739"/>
              <a:chExt cx="635" cy="783"/>
            </a:xfrm>
          </p:grpSpPr>
          <p:sp>
            <p:nvSpPr>
              <p:cNvPr id="39" name="Rectangle 11"/>
              <p:cNvSpPr>
                <a:spLocks noChangeArrowheads="1"/>
              </p:cNvSpPr>
              <p:nvPr/>
            </p:nvSpPr>
            <p:spPr bwMode="auto">
              <a:xfrm>
                <a:off x="4558" y="2159"/>
                <a:ext cx="635" cy="363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12"/>
              <p:cNvSpPr>
                <a:spLocks noChangeShapeType="1"/>
              </p:cNvSpPr>
              <p:nvPr/>
            </p:nvSpPr>
            <p:spPr bwMode="auto">
              <a:xfrm>
                <a:off x="4875" y="1796"/>
                <a:ext cx="0" cy="36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 Box 13"/>
              <p:cNvSpPr txBox="1">
                <a:spLocks noChangeArrowheads="1"/>
              </p:cNvSpPr>
              <p:nvPr/>
            </p:nvSpPr>
            <p:spPr bwMode="auto">
              <a:xfrm>
                <a:off x="4875" y="1739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r-Latn-CS" sz="1800" b="1" dirty="0">
                    <a:latin typeface="Arial" charset="0"/>
                  </a:rPr>
                  <a:t>F</a:t>
                </a:r>
                <a:endParaRPr lang="en-US" sz="1800" b="1" dirty="0">
                  <a:latin typeface="Arial" charset="0"/>
                </a:endParaRPr>
              </a:p>
            </p:txBody>
          </p:sp>
          <p:sp>
            <p:nvSpPr>
              <p:cNvPr id="43" name="Text Box 14"/>
              <p:cNvSpPr txBox="1">
                <a:spLocks noChangeArrowheads="1"/>
              </p:cNvSpPr>
              <p:nvPr/>
            </p:nvSpPr>
            <p:spPr bwMode="auto">
              <a:xfrm>
                <a:off x="4759" y="2228"/>
                <a:ext cx="24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r-Latn-CS" sz="1800" dirty="0">
                    <a:latin typeface="Arial" charset="0"/>
                  </a:rPr>
                  <a:t>m</a:t>
                </a:r>
                <a:endParaRPr lang="en-US" sz="1800" dirty="0">
                  <a:latin typeface="Arial" charset="0"/>
                </a:endParaRPr>
              </a:p>
            </p:txBody>
          </p:sp>
        </p:grpSp>
      </p:grp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179512" y="1052736"/>
            <a:ext cx="64800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Ukoliko se u toku rada mašine pojavi periodička dinamička pobudna sila oblika </a:t>
            </a:r>
            <a:r>
              <a:rPr lang="sr-Latn-CS" sz="1800" b="1" i="1" dirty="0">
                <a:solidFill>
                  <a:srgbClr val="000066"/>
                </a:solidFill>
              </a:rPr>
              <a:t>F</a:t>
            </a:r>
            <a:r>
              <a:rPr lang="sr-Latn-CS" sz="1800" b="1" dirty="0">
                <a:solidFill>
                  <a:srgbClr val="000066"/>
                </a:solidFill>
              </a:rPr>
              <a:t>(</a:t>
            </a:r>
            <a:r>
              <a:rPr lang="sr-Latn-CS" sz="1800" b="1" i="1" dirty="0">
                <a:solidFill>
                  <a:srgbClr val="000066"/>
                </a:solidFill>
              </a:rPr>
              <a:t>t</a:t>
            </a:r>
            <a:r>
              <a:rPr lang="sr-Latn-CS" sz="1800" b="1" dirty="0">
                <a:solidFill>
                  <a:srgbClr val="000066"/>
                </a:solidFill>
              </a:rPr>
              <a:t>) = </a:t>
            </a:r>
            <a:r>
              <a:rPr lang="sr-Latn-CS" sz="1800" b="1" i="1" dirty="0">
                <a:solidFill>
                  <a:srgbClr val="000066"/>
                </a:solidFill>
              </a:rPr>
              <a:t>F</a:t>
            </a:r>
            <a:r>
              <a:rPr lang="sr-Latn-CS" sz="1800" b="1" dirty="0">
                <a:solidFill>
                  <a:srgbClr val="000066"/>
                </a:solidFill>
              </a:rPr>
              <a:t> sin(</a:t>
            </a:r>
            <a:r>
              <a:rPr lang="sr-Latn-CS" sz="1800" b="1" i="1" dirty="0">
                <a:solidFill>
                  <a:srgbClr val="000066"/>
                </a:solidFill>
                <a:sym typeface="Symbol"/>
              </a:rPr>
              <a:t></a:t>
            </a:r>
            <a:r>
              <a:rPr lang="sr-Latn-CS" sz="1800" b="1" i="1" dirty="0">
                <a:solidFill>
                  <a:srgbClr val="000066"/>
                </a:solidFill>
              </a:rPr>
              <a:t>t</a:t>
            </a:r>
            <a:r>
              <a:rPr lang="sr-Latn-CS" sz="1800" b="1" dirty="0">
                <a:solidFill>
                  <a:srgbClr val="000066"/>
                </a:solidFill>
              </a:rPr>
              <a:t>), čije se dejstvo preko izolatora krutosti </a:t>
            </a:r>
            <a:r>
              <a:rPr lang="sr-Latn-CS" sz="1800" b="1" i="1" dirty="0">
                <a:solidFill>
                  <a:srgbClr val="000066"/>
                </a:solidFill>
              </a:rPr>
              <a:t>k</a:t>
            </a:r>
            <a:r>
              <a:rPr lang="sr-Latn-CS" sz="1800" b="1" dirty="0">
                <a:solidFill>
                  <a:srgbClr val="000066"/>
                </a:solidFill>
              </a:rPr>
              <a:t> i prigušenja </a:t>
            </a:r>
            <a:r>
              <a:rPr lang="sr-Latn-CS" sz="1800" b="1" i="1" dirty="0">
                <a:solidFill>
                  <a:srgbClr val="000066"/>
                </a:solidFill>
              </a:rPr>
              <a:t>c</a:t>
            </a:r>
            <a:r>
              <a:rPr lang="sr-Latn-CS" sz="1800" b="1" dirty="0">
                <a:solidFill>
                  <a:srgbClr val="000066"/>
                </a:solidFill>
              </a:rPr>
              <a:t> prenosi na postolje (fundament), amplituda pomeraja kućišta mašine je određena izrazom:</a:t>
            </a:r>
            <a:endParaRPr lang="en-US" sz="1800" b="1" dirty="0">
              <a:solidFill>
                <a:srgbClr val="000066"/>
              </a:solidFill>
            </a:endParaRPr>
          </a:p>
        </p:txBody>
      </p:sp>
      <p:graphicFrame>
        <p:nvGraphicFramePr>
          <p:cNvPr id="199684" name="Object 5"/>
          <p:cNvGraphicFramePr>
            <a:graphicFrameLocks noChangeAspect="1"/>
          </p:cNvGraphicFramePr>
          <p:nvPr/>
        </p:nvGraphicFramePr>
        <p:xfrm>
          <a:off x="1547664" y="3348287"/>
          <a:ext cx="3711014" cy="1517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760" imgH="787320" progId="Equation.DSMT4">
                  <p:embed/>
                </p:oleObj>
              </mc:Choice>
              <mc:Fallback>
                <p:oleObj name="Equation" r:id="rId5" imgW="1904760" imgH="7873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348287"/>
                        <a:ext cx="3711014" cy="15179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OSNOVNI PRINCIPI VIBROIZOLACIJE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Vrednovanje vibroizolacije</a:t>
            </a:r>
            <a:endParaRPr lang="en-US" sz="2000" b="1" kern="0" dirty="0">
              <a:solidFill>
                <a:srgbClr val="000066"/>
              </a:solidFill>
            </a:endParaRP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540272" y="1052736"/>
            <a:ext cx="6480000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Koeficijent prenošenja:</a:t>
            </a:r>
            <a:endParaRPr lang="en-US" sz="1800" b="1" dirty="0">
              <a:solidFill>
                <a:srgbClr val="000066"/>
              </a:solidFill>
            </a:endParaRPr>
          </a:p>
        </p:txBody>
      </p:sp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9685" name="Object 5"/>
          <p:cNvGraphicFramePr>
            <a:graphicFrameLocks noChangeAspect="1"/>
          </p:cNvGraphicFramePr>
          <p:nvPr/>
        </p:nvGraphicFramePr>
        <p:xfrm>
          <a:off x="251520" y="1556792"/>
          <a:ext cx="8618935" cy="1304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016240" imgH="761760" progId="Equation.DSMT4">
                  <p:embed/>
                </p:oleObj>
              </mc:Choice>
              <mc:Fallback>
                <p:oleObj name="Equation" r:id="rId3" imgW="5016240" imgH="7617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556792"/>
                        <a:ext cx="8618935" cy="13045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3282" y="1268760"/>
            <a:ext cx="144000" cy="144000"/>
          </a:xfrm>
          <a:prstGeom prst="rect">
            <a:avLst/>
          </a:prstGeom>
          <a:noFill/>
        </p:spPr>
      </p:pic>
      <p:graphicFrame>
        <p:nvGraphicFramePr>
          <p:cNvPr id="201732" name="Object 5"/>
          <p:cNvGraphicFramePr>
            <a:graphicFrameLocks noChangeAspect="1"/>
          </p:cNvGraphicFramePr>
          <p:nvPr/>
        </p:nvGraphicFramePr>
        <p:xfrm>
          <a:off x="1487488" y="2763986"/>
          <a:ext cx="6169025" cy="368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92360" imgH="2108160" progId="Equation.DSMT4">
                  <p:embed/>
                </p:oleObj>
              </mc:Choice>
              <mc:Fallback>
                <p:oleObj name="Equation" r:id="rId6" imgW="3492360" imgH="2108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488" y="2763986"/>
                        <a:ext cx="6169025" cy="368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OSNOVNI PRINCIPI VIBROIZOLACIJE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Vrednovanje vibroizolacije</a:t>
            </a:r>
            <a:endParaRPr lang="en-US" sz="2000" b="1" kern="0" dirty="0">
              <a:solidFill>
                <a:srgbClr val="000066"/>
              </a:solidFill>
            </a:endParaRP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540272" y="1052736"/>
            <a:ext cx="6480000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Koeficijent prenošenja:</a:t>
            </a:r>
            <a:endParaRPr lang="en-US" sz="1800" b="1" dirty="0">
              <a:solidFill>
                <a:srgbClr val="000066"/>
              </a:solidFill>
            </a:endParaRPr>
          </a:p>
        </p:txBody>
      </p:sp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9685" name="Object 5"/>
          <p:cNvGraphicFramePr>
            <a:graphicFrameLocks noChangeAspect="1"/>
          </p:cNvGraphicFramePr>
          <p:nvPr/>
        </p:nvGraphicFramePr>
        <p:xfrm>
          <a:off x="766763" y="1557338"/>
          <a:ext cx="7610475" cy="229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25880" imgH="1218960" progId="Equation.DSMT4">
                  <p:embed/>
                </p:oleObj>
              </mc:Choice>
              <mc:Fallback>
                <p:oleObj name="Equation" r:id="rId3" imgW="4025880" imgH="1218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1557338"/>
                        <a:ext cx="7610475" cy="229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3282" y="1268760"/>
            <a:ext cx="144000" cy="144000"/>
          </a:xfrm>
          <a:prstGeom prst="rect">
            <a:avLst/>
          </a:prstGeom>
          <a:noFill/>
        </p:spPr>
      </p:pic>
      <p:graphicFrame>
        <p:nvGraphicFramePr>
          <p:cNvPr id="203780" name="Object 4"/>
          <p:cNvGraphicFramePr>
            <a:graphicFrameLocks noChangeAspect="1"/>
          </p:cNvGraphicFramePr>
          <p:nvPr/>
        </p:nvGraphicFramePr>
        <p:xfrm>
          <a:off x="2459038" y="4029075"/>
          <a:ext cx="4225925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34880" imgH="1079280" progId="Equation.DSMT4">
                  <p:embed/>
                </p:oleObj>
              </mc:Choice>
              <mc:Fallback>
                <p:oleObj name="Equation" r:id="rId6" imgW="2234880" imgH="10792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038" y="4029075"/>
                        <a:ext cx="4225925" cy="202882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63"/>
          <p:cNvGrpSpPr>
            <a:grpSpLocks noChangeAspect="1"/>
          </p:cNvGrpSpPr>
          <p:nvPr/>
        </p:nvGrpSpPr>
        <p:grpSpPr>
          <a:xfrm>
            <a:off x="7020272" y="3501008"/>
            <a:ext cx="1347594" cy="2947392"/>
            <a:chOff x="7092950" y="692300"/>
            <a:chExt cx="1871663" cy="4093600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7092950" y="3945086"/>
              <a:ext cx="1871663" cy="431800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 l="21971" t="8316" r="26656" b="28357"/>
            <a:stretch>
              <a:fillRect/>
            </a:stretch>
          </p:blipFill>
          <p:spPr bwMode="auto">
            <a:xfrm>
              <a:off x="7524750" y="1935311"/>
              <a:ext cx="1009650" cy="200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8027988" y="3945086"/>
              <a:ext cx="0" cy="57626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7978686" y="4358432"/>
              <a:ext cx="574857" cy="427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r-Latn-CS" sz="1400" b="1" dirty="0">
                  <a:latin typeface="Arial" charset="0"/>
                </a:rPr>
                <a:t>F</a:t>
              </a:r>
              <a:r>
                <a:rPr lang="sr-Latn-CS" sz="1400" b="1" baseline="-25000" dirty="0">
                  <a:latin typeface="Arial" charset="0"/>
                </a:rPr>
                <a:t>pr</a:t>
              </a:r>
              <a:endParaRPr lang="en-US" sz="1400" b="1" dirty="0">
                <a:latin typeface="Arial" charset="0"/>
              </a:endParaRPr>
            </a:p>
          </p:txBody>
        </p:sp>
        <p:grpSp>
          <p:nvGrpSpPr>
            <p:cNvPr id="20" name="Group 10"/>
            <p:cNvGrpSpPr>
              <a:grpSpLocks/>
            </p:cNvGrpSpPr>
            <p:nvPr/>
          </p:nvGrpSpPr>
          <p:grpSpPr bwMode="auto">
            <a:xfrm>
              <a:off x="7524750" y="692300"/>
              <a:ext cx="1008063" cy="1243013"/>
              <a:chOff x="4558" y="1739"/>
              <a:chExt cx="635" cy="783"/>
            </a:xfrm>
          </p:grpSpPr>
          <p:sp>
            <p:nvSpPr>
              <p:cNvPr id="21" name="Rectangle 11"/>
              <p:cNvSpPr>
                <a:spLocks noChangeArrowheads="1"/>
              </p:cNvSpPr>
              <p:nvPr/>
            </p:nvSpPr>
            <p:spPr bwMode="auto">
              <a:xfrm>
                <a:off x="4558" y="2159"/>
                <a:ext cx="635" cy="363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4875" y="1796"/>
                <a:ext cx="0" cy="36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 Box 13"/>
              <p:cNvSpPr txBox="1">
                <a:spLocks noChangeArrowheads="1"/>
              </p:cNvSpPr>
              <p:nvPr/>
            </p:nvSpPr>
            <p:spPr bwMode="auto">
              <a:xfrm>
                <a:off x="4849" y="1739"/>
                <a:ext cx="25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r-Latn-CS" sz="1400" b="1" dirty="0">
                    <a:latin typeface="Arial" charset="0"/>
                  </a:rPr>
                  <a:t>F</a:t>
                </a:r>
                <a:endParaRPr lang="en-US" sz="1400" b="1" dirty="0">
                  <a:latin typeface="Arial" charset="0"/>
                </a:endParaRPr>
              </a:p>
            </p:txBody>
          </p:sp>
          <p:sp>
            <p:nvSpPr>
              <p:cNvPr id="26" name="Text Box 14"/>
              <p:cNvSpPr txBox="1">
                <a:spLocks noChangeArrowheads="1"/>
              </p:cNvSpPr>
              <p:nvPr/>
            </p:nvSpPr>
            <p:spPr bwMode="auto">
              <a:xfrm>
                <a:off x="4735" y="2228"/>
                <a:ext cx="292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r-Latn-CS" sz="1400" dirty="0">
                    <a:latin typeface="Arial" charset="0"/>
                  </a:rPr>
                  <a:t>m</a:t>
                </a:r>
                <a:endParaRPr lang="en-US" sz="1400" dirty="0">
                  <a:latin typeface="Arial" charset="0"/>
                </a:endParaRPr>
              </a:p>
            </p:txBody>
          </p:sp>
        </p:grpSp>
      </p:grp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OSNOVNI PRINCIPI VIBROIZOLACIJE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Vrednovanje vibroizolacije</a:t>
            </a:r>
            <a:endParaRPr lang="en-US" sz="2000" b="1" kern="0" dirty="0">
              <a:solidFill>
                <a:srgbClr val="000066"/>
              </a:solidFill>
            </a:endParaRPr>
          </a:p>
        </p:txBody>
      </p:sp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15"/>
          <p:cNvGraphicFramePr>
            <a:graphicFrameLocks noChangeAspect="1"/>
          </p:cNvGraphicFramePr>
          <p:nvPr/>
        </p:nvGraphicFramePr>
        <p:xfrm>
          <a:off x="5652120" y="1052736"/>
          <a:ext cx="2376488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81080" imgH="1117440" progId="Equation.3">
                  <p:embed/>
                </p:oleObj>
              </mc:Choice>
              <mc:Fallback>
                <p:oleObj name="Equation" r:id="rId3" imgW="1981080" imgH="11174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1052736"/>
                        <a:ext cx="2376488" cy="13271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4251325" y="2387178"/>
            <a:ext cx="4713288" cy="3994150"/>
            <a:chOff x="2608" y="1389"/>
            <a:chExt cx="2969" cy="2516"/>
          </a:xfrm>
        </p:grpSpPr>
        <p:pic>
          <p:nvPicPr>
            <p:cNvPr id="29" name="Picture 19" descr="Prenosenj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08" y="1389"/>
              <a:ext cx="2969" cy="2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0" name="Object 25"/>
            <p:cNvGraphicFramePr>
              <a:graphicFrameLocks noChangeAspect="1"/>
            </p:cNvGraphicFramePr>
            <p:nvPr/>
          </p:nvGraphicFramePr>
          <p:xfrm>
            <a:off x="4014" y="3702"/>
            <a:ext cx="331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68280" imgH="228600" progId="Equation.3">
                    <p:embed/>
                  </p:oleObj>
                </mc:Choice>
                <mc:Fallback>
                  <p:oleObj name="Equation" r:id="rId6" imgW="368280" imgH="22860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4" y="3702"/>
                          <a:ext cx="331" cy="20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4014" y="3581"/>
              <a:ext cx="181" cy="136"/>
            </a:xfrm>
            <a:custGeom>
              <a:avLst/>
              <a:gdLst>
                <a:gd name="T0" fmla="*/ 0 w 181"/>
                <a:gd name="T1" fmla="*/ 46 h 136"/>
                <a:gd name="T2" fmla="*/ 45 w 181"/>
                <a:gd name="T3" fmla="*/ 136 h 136"/>
                <a:gd name="T4" fmla="*/ 91 w 181"/>
                <a:gd name="T5" fmla="*/ 0 h 136"/>
                <a:gd name="T6" fmla="*/ 181 w 181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"/>
                <a:gd name="T13" fmla="*/ 0 h 136"/>
                <a:gd name="T14" fmla="*/ 181 w 181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" h="136">
                  <a:moveTo>
                    <a:pt x="0" y="46"/>
                  </a:moveTo>
                  <a:lnTo>
                    <a:pt x="45" y="136"/>
                  </a:lnTo>
                  <a:lnTo>
                    <a:pt x="91" y="0"/>
                  </a:lnTo>
                  <a:lnTo>
                    <a:pt x="181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457200" y="2026925"/>
            <a:ext cx="584299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U oblasti rezonanse </a:t>
            </a:r>
            <a:r>
              <a:rPr lang="sr-Latn-CS" sz="1800" b="1" dirty="0">
                <a:solidFill>
                  <a:srgbClr val="000066"/>
                </a:solidFill>
              </a:rPr>
              <a:t>se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prenosivost povećava.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457201" y="2638549"/>
            <a:ext cx="3826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Ako je                                             ,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38" name="Object 34"/>
          <p:cNvGraphicFramePr>
            <a:graphicFrameLocks noChangeAspect="1"/>
          </p:cNvGraphicFramePr>
          <p:nvPr/>
        </p:nvGraphicFramePr>
        <p:xfrm>
          <a:off x="1331640" y="2564904"/>
          <a:ext cx="27432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71600" imgH="291960" progId="Equation.DSMT4">
                  <p:embed/>
                </p:oleObj>
              </mc:Choice>
              <mc:Fallback>
                <p:oleObj name="Equation" r:id="rId8" imgW="1371600" imgH="29196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564904"/>
                        <a:ext cx="27432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5"/>
          <p:cNvSpPr>
            <a:spLocks noChangeArrowheads="1"/>
          </p:cNvSpPr>
          <p:nvPr/>
        </p:nvSpPr>
        <p:spPr bwMode="auto">
          <a:xfrm>
            <a:off x="457200" y="2996952"/>
            <a:ext cx="3708000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veće prigušenje smanjuje prenosivost.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2" name="Rectangle 37"/>
          <p:cNvSpPr>
            <a:spLocks noChangeArrowheads="1"/>
          </p:cNvSpPr>
          <p:nvPr/>
        </p:nvSpPr>
        <p:spPr bwMode="auto">
          <a:xfrm>
            <a:off x="457201" y="4017069"/>
            <a:ext cx="3754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Ako je                                            ,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43" name="Object 38"/>
          <p:cNvGraphicFramePr>
            <a:graphicFrameLocks noChangeAspect="1"/>
          </p:cNvGraphicFramePr>
          <p:nvPr/>
        </p:nvGraphicFramePr>
        <p:xfrm>
          <a:off x="1324744" y="3950395"/>
          <a:ext cx="2688334" cy="567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71600" imgH="291960" progId="Equation.DSMT4">
                  <p:embed/>
                </p:oleObj>
              </mc:Choice>
              <mc:Fallback>
                <p:oleObj name="Equation" r:id="rId10" imgW="1371600" imgH="29196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4744" y="3950395"/>
                        <a:ext cx="2688334" cy="567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457200" y="4373042"/>
            <a:ext cx="370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veće prigušenje </a:t>
            </a:r>
            <a:r>
              <a:rPr lang="sr-Latn-CS" sz="1800" b="1" dirty="0">
                <a:solidFill>
                  <a:srgbClr val="000066"/>
                </a:solidFill>
              </a:rPr>
              <a:t>deluje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nepo-voljno </a:t>
            </a:r>
            <a:r>
              <a:rPr lang="sr-Latn-CS" sz="1800" b="1" dirty="0">
                <a:solidFill>
                  <a:srgbClr val="000066"/>
                </a:solidFill>
              </a:rPr>
              <a:t>-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 povećava prenosivost.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6" name="Rectangle 41"/>
          <p:cNvSpPr>
            <a:spLocks noChangeArrowheads="1"/>
          </p:cNvSpPr>
          <p:nvPr/>
        </p:nvSpPr>
        <p:spPr bwMode="auto">
          <a:xfrm>
            <a:off x="457200" y="5301208"/>
            <a:ext cx="36827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Nepovoljni uticaj prigušenja se eliminiše mekšim oprugama.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205833" name="Object 34"/>
          <p:cNvGraphicFramePr>
            <a:graphicFrameLocks noChangeAspect="1"/>
          </p:cNvGraphicFramePr>
          <p:nvPr/>
        </p:nvGraphicFramePr>
        <p:xfrm>
          <a:off x="539552" y="1105173"/>
          <a:ext cx="20828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41120" imgH="482400" progId="Equation.DSMT4">
                  <p:embed/>
                </p:oleObj>
              </mc:Choice>
              <mc:Fallback>
                <p:oleObj name="Equation" r:id="rId12" imgW="1041120" imgH="4824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105173"/>
                        <a:ext cx="208280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2351" y="1506301"/>
            <a:ext cx="144000" cy="144000"/>
          </a:xfrm>
          <a:prstGeom prst="rect">
            <a:avLst/>
          </a:prstGeom>
          <a:noFill/>
        </p:spPr>
      </p:pic>
      <p:pic>
        <p:nvPicPr>
          <p:cNvPr id="48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2354" y="2238666"/>
            <a:ext cx="144000" cy="144000"/>
          </a:xfrm>
          <a:prstGeom prst="rect">
            <a:avLst/>
          </a:prstGeom>
          <a:noFill/>
        </p:spPr>
      </p:pic>
      <p:pic>
        <p:nvPicPr>
          <p:cNvPr id="49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2353" y="2769905"/>
            <a:ext cx="144000" cy="144000"/>
          </a:xfrm>
          <a:prstGeom prst="rect">
            <a:avLst/>
          </a:prstGeom>
          <a:noFill/>
        </p:spPr>
      </p:pic>
      <p:pic>
        <p:nvPicPr>
          <p:cNvPr id="50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3101" y="4149096"/>
            <a:ext cx="144000" cy="144000"/>
          </a:xfrm>
          <a:prstGeom prst="rect">
            <a:avLst/>
          </a:prstGeom>
          <a:noFill/>
        </p:spPr>
      </p:pic>
      <p:pic>
        <p:nvPicPr>
          <p:cNvPr id="51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5256" y="5517248"/>
            <a:ext cx="144000" cy="144000"/>
          </a:xfrm>
          <a:prstGeom prst="rect">
            <a:avLst/>
          </a:prstGeom>
          <a:noFill/>
        </p:spPr>
      </p:pic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OSNOVNI PRINCIPI VIBROIZOLACIJE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Izbor vibroizolatora</a:t>
            </a:r>
            <a:endParaRPr lang="en-US" sz="2000" b="1" kern="0" dirty="0">
              <a:solidFill>
                <a:srgbClr val="000066"/>
              </a:solidFill>
            </a:endParaRPr>
          </a:p>
        </p:txBody>
      </p:sp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179512" y="1051629"/>
            <a:ext cx="5915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r-Latn-CS" sz="1800" dirty="0">
                <a:solidFill>
                  <a:srgbClr val="990000"/>
                </a:solidFill>
                <a:latin typeface="Arial Black" pitchFamily="34" charset="0"/>
              </a:rPr>
              <a:t>Procedura izbora izolatora vibracija:</a:t>
            </a:r>
            <a:endParaRPr lang="en-GB" sz="1800" dirty="0">
              <a:solidFill>
                <a:srgbClr val="990000"/>
              </a:solidFill>
              <a:latin typeface="Arial Black" pitchFamily="34" charset="0"/>
            </a:endParaRPr>
          </a:p>
        </p:txBody>
      </p:sp>
      <p:graphicFrame>
        <p:nvGraphicFramePr>
          <p:cNvPr id="32" name="Object 14"/>
          <p:cNvGraphicFramePr>
            <a:graphicFrameLocks noChangeAspect="1"/>
          </p:cNvGraphicFramePr>
          <p:nvPr/>
        </p:nvGraphicFramePr>
        <p:xfrm>
          <a:off x="3707903" y="2427545"/>
          <a:ext cx="880108" cy="713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9040" imgH="342720" progId="Equation.3">
                  <p:embed/>
                </p:oleObj>
              </mc:Choice>
              <mc:Fallback>
                <p:oleObj name="Equation" r:id="rId3" imgW="419040" imgH="34272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3" y="2427545"/>
                        <a:ext cx="880108" cy="71342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4644008" y="2599590"/>
            <a:ext cx="37544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r-Latn-CS" sz="1800" b="1" i="1" dirty="0">
                <a:solidFill>
                  <a:srgbClr val="000066"/>
                </a:solidFill>
                <a:latin typeface="Arial" charset="0"/>
              </a:rPr>
              <a:t>n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 – broj obrtaja u minuti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4" name="Rectangle 22"/>
          <p:cNvSpPr>
            <a:spLocks noChangeArrowheads="1"/>
          </p:cNvSpPr>
          <p:nvPr/>
        </p:nvSpPr>
        <p:spPr bwMode="auto">
          <a:xfrm>
            <a:off x="609427" y="1460870"/>
            <a:ext cx="8280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Određivanje ciljne frekvencije na kojoj treba smanjiti vibracije. Obično je to najniža frekvencija pobudne sile koja zavisi od rotacione brzine mašine. 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>
            <a:off x="179512" y="1483429"/>
            <a:ext cx="4924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1.</a:t>
            </a:r>
            <a:endParaRPr lang="en-US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1" name="Rectangle 25"/>
          <p:cNvSpPr>
            <a:spLocks noChangeArrowheads="1"/>
          </p:cNvSpPr>
          <p:nvPr/>
        </p:nvSpPr>
        <p:spPr bwMode="auto">
          <a:xfrm>
            <a:off x="610815" y="3140968"/>
            <a:ext cx="396081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Izbor stepena izolacije vibracija - preko efikasnosti izolacije ili prenosivosti. 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179512" y="3180913"/>
            <a:ext cx="4924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2.</a:t>
            </a:r>
            <a:endParaRPr lang="en-US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003800" y="2963440"/>
            <a:ext cx="3921125" cy="3417888"/>
            <a:chOff x="3152" y="1706"/>
            <a:chExt cx="2470" cy="2153"/>
          </a:xfrm>
        </p:grpSpPr>
        <p:pic>
          <p:nvPicPr>
            <p:cNvPr id="53" name="Picture 28" descr="Prenosenje"/>
            <p:cNvPicPr>
              <a:picLocks noChangeAspect="1" noChangeArrowheads="1"/>
            </p:cNvPicPr>
            <p:nvPr/>
          </p:nvPicPr>
          <p:blipFill>
            <a:blip r:embed="rId5" cstate="print"/>
            <a:srcRect l="3554"/>
            <a:stretch>
              <a:fillRect/>
            </a:stretch>
          </p:blipFill>
          <p:spPr bwMode="auto">
            <a:xfrm>
              <a:off x="3152" y="1706"/>
              <a:ext cx="2470" cy="2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54" name="Object 29"/>
            <p:cNvGraphicFramePr>
              <a:graphicFrameLocks noChangeAspect="1"/>
            </p:cNvGraphicFramePr>
            <p:nvPr/>
          </p:nvGraphicFramePr>
          <p:xfrm>
            <a:off x="4274" y="3685"/>
            <a:ext cx="285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68280" imgH="228600" progId="Equation.3">
                    <p:embed/>
                  </p:oleObj>
                </mc:Choice>
                <mc:Fallback>
                  <p:oleObj name="Equation" r:id="rId6" imgW="368280" imgH="228600" progId="Equation.3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4" y="3685"/>
                          <a:ext cx="285" cy="17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Freeform 30"/>
            <p:cNvSpPr>
              <a:spLocks/>
            </p:cNvSpPr>
            <p:nvPr/>
          </p:nvSpPr>
          <p:spPr bwMode="auto">
            <a:xfrm>
              <a:off x="4274" y="3582"/>
              <a:ext cx="156" cy="116"/>
            </a:xfrm>
            <a:custGeom>
              <a:avLst/>
              <a:gdLst>
                <a:gd name="T0" fmla="*/ 0 w 181"/>
                <a:gd name="T1" fmla="*/ 46 h 136"/>
                <a:gd name="T2" fmla="*/ 45 w 181"/>
                <a:gd name="T3" fmla="*/ 136 h 136"/>
                <a:gd name="T4" fmla="*/ 91 w 181"/>
                <a:gd name="T5" fmla="*/ 0 h 136"/>
                <a:gd name="T6" fmla="*/ 181 w 181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"/>
                <a:gd name="T13" fmla="*/ 0 h 136"/>
                <a:gd name="T14" fmla="*/ 181 w 181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" h="136">
                  <a:moveTo>
                    <a:pt x="0" y="46"/>
                  </a:moveTo>
                  <a:lnTo>
                    <a:pt x="45" y="136"/>
                  </a:lnTo>
                  <a:lnTo>
                    <a:pt x="91" y="0"/>
                  </a:lnTo>
                  <a:lnTo>
                    <a:pt x="181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" name="Rectangle 32"/>
          <p:cNvSpPr>
            <a:spLocks noChangeArrowheads="1"/>
          </p:cNvSpPr>
          <p:nvPr/>
        </p:nvSpPr>
        <p:spPr bwMode="auto">
          <a:xfrm>
            <a:off x="610815" y="4410978"/>
            <a:ext cx="39608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Sa grafika prenosivosti </a:t>
            </a:r>
            <a:r>
              <a:rPr lang="sr-Latn-CS" sz="1800" b="1" dirty="0">
                <a:solidFill>
                  <a:srgbClr val="000066"/>
                </a:solidFill>
              </a:rPr>
              <a:t>se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očitava odnos prinudne i sopstvene frekvencije za pretpostavljeno prigušenje. 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57" name="Text Box 33"/>
          <p:cNvSpPr txBox="1">
            <a:spLocks noChangeArrowheads="1"/>
          </p:cNvSpPr>
          <p:nvPr/>
        </p:nvSpPr>
        <p:spPr bwMode="auto">
          <a:xfrm>
            <a:off x="179512" y="4450750"/>
            <a:ext cx="4924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3.</a:t>
            </a:r>
            <a:endParaRPr lang="en-US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8" name="AutoShape 37"/>
          <p:cNvSpPr>
            <a:spLocks noChangeArrowheads="1"/>
          </p:cNvSpPr>
          <p:nvPr/>
        </p:nvSpPr>
        <p:spPr bwMode="auto">
          <a:xfrm>
            <a:off x="4644008" y="4941168"/>
            <a:ext cx="432048" cy="333211"/>
          </a:xfrm>
          <a:custGeom>
            <a:avLst/>
            <a:gdLst>
              <a:gd name="T0" fmla="*/ 432197 w 21600"/>
              <a:gd name="T1" fmla="*/ 0 h 21600"/>
              <a:gd name="T2" fmla="*/ 0 w 21600"/>
              <a:gd name="T3" fmla="*/ 143669 h 21600"/>
              <a:gd name="T4" fmla="*/ 432197 w 21600"/>
              <a:gd name="T5" fmla="*/ 287337 h 21600"/>
              <a:gd name="T6" fmla="*/ 576263 w 21600"/>
              <a:gd name="T7" fmla="*/ 1436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 flipV="1">
            <a:off x="5292080" y="5084064"/>
            <a:ext cx="1904248" cy="112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35"/>
          <p:cNvSpPr>
            <a:spLocks noChangeShapeType="1"/>
          </p:cNvSpPr>
          <p:nvPr/>
        </p:nvSpPr>
        <p:spPr bwMode="auto">
          <a:xfrm>
            <a:off x="7190730" y="5085184"/>
            <a:ext cx="1026" cy="81269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OSNOVNI PRINCIPI VIBROIZOLACIJE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Izbor vibroizolatora</a:t>
            </a:r>
            <a:endParaRPr lang="en-US" sz="2000" b="1" kern="0" dirty="0">
              <a:solidFill>
                <a:srgbClr val="000066"/>
              </a:solidFill>
            </a:endParaRPr>
          </a:p>
        </p:txBody>
      </p:sp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>
            <a:off x="179512" y="1483429"/>
            <a:ext cx="4924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4.</a:t>
            </a:r>
            <a:endParaRPr lang="en-US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179512" y="2564904"/>
            <a:ext cx="4924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5.</a:t>
            </a:r>
            <a:endParaRPr lang="en-US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7" name="Text Box 33"/>
          <p:cNvSpPr txBox="1">
            <a:spLocks noChangeArrowheads="1"/>
          </p:cNvSpPr>
          <p:nvPr/>
        </p:nvSpPr>
        <p:spPr bwMode="auto">
          <a:xfrm>
            <a:off x="179512" y="3543399"/>
            <a:ext cx="4924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6.</a:t>
            </a:r>
            <a:endParaRPr lang="en-US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79512" y="1051629"/>
            <a:ext cx="5915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r-Latn-CS" sz="1800" dirty="0">
                <a:solidFill>
                  <a:srgbClr val="990000"/>
                </a:solidFill>
                <a:latin typeface="Arial Black" pitchFamily="34" charset="0"/>
              </a:rPr>
              <a:t>Procedura izbora izolatora vibracija:</a:t>
            </a:r>
            <a:endParaRPr lang="en-GB" sz="1800" dirty="0">
              <a:solidFill>
                <a:srgbClr val="990000"/>
              </a:solidFill>
              <a:latin typeface="Arial Black" pitchFamily="34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685850" y="1460897"/>
            <a:ext cx="7920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Izračunava se sopstvena frekvencija na osnovu ciljne frekvencije i očitanog odnosa frekvencija koji se može konvertovati u statički ugib. 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683567" y="2492896"/>
            <a:ext cx="7920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Na osnovu težine mašine i broja izolatora izračunava se opterećenje po izolatoru. 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683569" y="3501008"/>
            <a:ext cx="4896544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Na osnovu opterećenja izolatora (5) i statičkog ugiba (4) vrši se izbor izolatora od raspoloživih na tržištu, ili</a:t>
            </a:r>
            <a:r>
              <a:rPr lang="sr-Latn-CS" sz="1800" b="1" dirty="0">
                <a:solidFill>
                  <a:srgbClr val="000066"/>
                </a:solidFill>
              </a:rPr>
              <a:t>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se izračunava statička krutost na osnovu raspoloživih podataka. 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30" name="Picture 20" descr="spr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5795963" y="3501008"/>
            <a:ext cx="2952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OSNOVNI PRINCIPI VIBROIZOLACIJE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Vrste i karakteristike vibroizolatora</a:t>
            </a:r>
            <a:endParaRPr lang="en-US" sz="2000" b="1" kern="0" dirty="0">
              <a:solidFill>
                <a:srgbClr val="000066"/>
              </a:solidFill>
            </a:endParaRPr>
          </a:p>
        </p:txBody>
      </p:sp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054695"/>
            <a:ext cx="280828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251520" y="3647083"/>
            <a:ext cx="8569325" cy="2662237"/>
            <a:chOff x="204" y="2115"/>
            <a:chExt cx="5398" cy="1677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4" y="2115"/>
              <a:ext cx="5398" cy="1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 rot="-5400000">
              <a:off x="-92" y="2805"/>
              <a:ext cx="947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r-Latn-CS" sz="1400" b="0">
                  <a:latin typeface="Arial" charset="0"/>
                </a:rPr>
                <a:t>Opterećenje (kg)</a:t>
              </a:r>
              <a:endParaRPr lang="en-US" sz="1400" b="0">
                <a:latin typeface="Arial" charset="0"/>
              </a:endParaRPr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 rot="-5400000">
              <a:off x="2299" y="2788"/>
              <a:ext cx="947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r-Latn-CS" sz="1400" b="0">
                  <a:latin typeface="Arial" charset="0"/>
                </a:rPr>
                <a:t>Opterećenje (kg)</a:t>
              </a:r>
              <a:endParaRPr lang="en-US" sz="1400" b="0">
                <a:latin typeface="Arial" charset="0"/>
              </a:endParaRP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3910" y="3531"/>
              <a:ext cx="143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r-Latn-CS" sz="1400" b="0">
                  <a:latin typeface="Arial" charset="0"/>
                </a:rPr>
                <a:t>sopstvena frekvencija (Hz)</a:t>
              </a:r>
              <a:endParaRPr lang="en-US" sz="1400" b="0">
                <a:latin typeface="Arial" charset="0"/>
              </a:endParaRPr>
            </a:p>
          </p:txBody>
        </p:sp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>
              <a:off x="1397" y="3548"/>
              <a:ext cx="991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r-Latn-CS" sz="1400" b="0">
                  <a:latin typeface="Arial" charset="0"/>
                </a:rPr>
                <a:t>statički ugib (mm)</a:t>
              </a:r>
              <a:endParaRPr lang="en-US" sz="1400" b="0">
                <a:latin typeface="Arial" charset="0"/>
              </a:endParaRPr>
            </a:p>
          </p:txBody>
        </p:sp>
      </p:grpSp>
      <p:pic>
        <p:nvPicPr>
          <p:cNvPr id="28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253417"/>
            <a:ext cx="144000" cy="144000"/>
          </a:xfrm>
          <a:prstGeom prst="rect">
            <a:avLst/>
          </a:prstGeom>
          <a:noFill/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56878" y="1124744"/>
            <a:ext cx="39711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Antivibracioni elastični podmetači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OSNOVNI PRINCIPI VIBROIZOLACIJE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Vrste i karakteristike vibroizolatora</a:t>
            </a:r>
            <a:endParaRPr lang="en-US" sz="2000" b="1" kern="0" dirty="0">
              <a:solidFill>
                <a:srgbClr val="000066"/>
              </a:solidFill>
            </a:endParaRPr>
          </a:p>
        </p:txBody>
      </p:sp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53417"/>
            <a:ext cx="144000" cy="144000"/>
          </a:xfrm>
          <a:prstGeom prst="rect">
            <a:avLst/>
          </a:prstGeom>
          <a:noFill/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6704" y="1052735"/>
            <a:ext cx="2879552" cy="26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12"/>
          <p:cNvGrpSpPr>
            <a:grpSpLocks/>
          </p:cNvGrpSpPr>
          <p:nvPr/>
        </p:nvGrpSpPr>
        <p:grpSpPr bwMode="auto">
          <a:xfrm>
            <a:off x="179388" y="3568924"/>
            <a:ext cx="8820150" cy="2738437"/>
            <a:chOff x="113" y="2115"/>
            <a:chExt cx="5556" cy="1725"/>
          </a:xfrm>
        </p:grpSpPr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3" y="2115"/>
              <a:ext cx="5556" cy="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 rot="-5400000">
              <a:off x="-220" y="2805"/>
              <a:ext cx="947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r-Latn-CS" sz="1400" b="0">
                  <a:latin typeface="Arial" charset="0"/>
                </a:rPr>
                <a:t>Opterećenje (kg)</a:t>
              </a:r>
              <a:endParaRPr lang="en-US" sz="1400" b="0">
                <a:latin typeface="Arial" charset="0"/>
              </a:endParaRPr>
            </a:p>
          </p:txBody>
        </p:sp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 rot="-5400000">
              <a:off x="2275" y="2788"/>
              <a:ext cx="947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r-Latn-CS" sz="1400" b="0">
                  <a:latin typeface="Arial" charset="0"/>
                </a:rPr>
                <a:t>Opterećenje (kg)</a:t>
              </a:r>
              <a:endParaRPr lang="en-US" sz="1400" b="0">
                <a:latin typeface="Arial" charset="0"/>
              </a:endParaRPr>
            </a:p>
          </p:txBody>
        </p: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3969" y="3566"/>
              <a:ext cx="143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r-Latn-CS" sz="1400" b="0">
                  <a:latin typeface="Arial" charset="0"/>
                </a:rPr>
                <a:t>sopstvena frekvencija (Hz)</a:t>
              </a:r>
              <a:endParaRPr lang="en-US" sz="1400" b="0">
                <a:latin typeface="Arial" charset="0"/>
              </a:endParaRPr>
            </a:p>
          </p:txBody>
        </p:sp>
        <p:sp>
          <p:nvSpPr>
            <p:cNvPr id="31" name="Text Box 11"/>
            <p:cNvSpPr txBox="1">
              <a:spLocks noChangeArrowheads="1"/>
            </p:cNvSpPr>
            <p:nvPr/>
          </p:nvSpPr>
          <p:spPr bwMode="auto">
            <a:xfrm>
              <a:off x="1397" y="3601"/>
              <a:ext cx="991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r-Latn-CS" sz="1400" b="0">
                  <a:latin typeface="Arial" charset="0"/>
                </a:rPr>
                <a:t>statički ugib (mm)</a:t>
              </a:r>
              <a:endParaRPr lang="en-US" sz="1400" b="0">
                <a:latin typeface="Arial" charset="0"/>
              </a:endParaRPr>
            </a:p>
          </p:txBody>
        </p: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456878" y="1124744"/>
            <a:ext cx="39711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Antivibracioni elastični podmetač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253417"/>
            <a:ext cx="144000" cy="144000"/>
          </a:xfrm>
          <a:prstGeom prst="rect">
            <a:avLst/>
          </a:prstGeom>
          <a:noFill/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257078" y="1124744"/>
            <a:ext cx="39711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Antivibracioni elastični podmetač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319" y="55736"/>
            <a:ext cx="1808286" cy="370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Group 33"/>
          <p:cNvGrpSpPr/>
          <p:nvPr/>
        </p:nvGrpSpPr>
        <p:grpSpPr>
          <a:xfrm>
            <a:off x="250825" y="3700041"/>
            <a:ext cx="8642350" cy="2681287"/>
            <a:chOff x="250825" y="3700041"/>
            <a:chExt cx="8642350" cy="2681287"/>
          </a:xfrm>
        </p:grpSpPr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0825" y="3700041"/>
              <a:ext cx="8642350" cy="2681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 rot="16200000">
              <a:off x="-116498" y="4788838"/>
              <a:ext cx="1213473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r-Latn-CS" sz="1200" b="1" dirty="0">
                  <a:latin typeface="Arial" charset="0"/>
                </a:rPr>
                <a:t>Opterećenje (kg)</a:t>
              </a:r>
              <a:endParaRPr lang="en-US" sz="1200" b="1" dirty="0">
                <a:latin typeface="Arial" charset="0"/>
              </a:endParaRPr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6522402" y="6021288"/>
              <a:ext cx="1938030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r-Latn-CS" sz="1200" b="1" dirty="0">
                  <a:latin typeface="Arial" charset="0"/>
                </a:rPr>
                <a:t>sopstvena frekvencija (Hz)</a:t>
              </a:r>
              <a:endParaRPr lang="en-US" sz="1200" b="1" dirty="0">
                <a:latin typeface="Arial" charset="0"/>
              </a:endParaRPr>
            </a:p>
          </p:txBody>
        </p:sp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2364588" y="6040710"/>
              <a:ext cx="1317668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r-Latn-CS" sz="1200" b="1" dirty="0">
                  <a:latin typeface="Arial" charset="0"/>
                </a:rPr>
                <a:t>statički ugib (mm)</a:t>
              </a:r>
              <a:endParaRPr lang="en-US" sz="1200" b="1" dirty="0">
                <a:latin typeface="Arial" charset="0"/>
              </a:endParaRPr>
            </a:p>
          </p:txBody>
        </p:sp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 rot="16200000">
              <a:off x="3800922" y="4807500"/>
              <a:ext cx="1213473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r-Latn-CS" sz="1200" b="1" dirty="0">
                  <a:latin typeface="Arial" charset="0"/>
                </a:rPr>
                <a:t>Opterećenje (kg)</a:t>
              </a:r>
              <a:endParaRPr lang="en-US" sz="1200" b="1" dirty="0">
                <a:latin typeface="Arial" charset="0"/>
              </a:endParaRPr>
            </a:p>
          </p:txBody>
        </p:sp>
      </p:grp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OSNOVNI PRINCIPI VIBROIZOLACIJE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Vrste i karakteristike vibroizolatora</a:t>
            </a:r>
            <a:endParaRPr lang="en-US" sz="2000" b="1" kern="0" dirty="0">
              <a:solidFill>
                <a:srgbClr val="000066"/>
              </a:solidFill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OSNOVNI PRINCIPI VIBROIZOLACIJE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Primena vibroizolatora</a:t>
            </a:r>
            <a:endParaRPr lang="en-US" sz="2000" b="1" kern="0" dirty="0">
              <a:solidFill>
                <a:srgbClr val="000066"/>
              </a:solidFill>
            </a:endParaRPr>
          </a:p>
        </p:txBody>
      </p:sp>
      <p:pic>
        <p:nvPicPr>
          <p:cNvPr id="17" name="Picture 11" descr="example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968524"/>
            <a:ext cx="8424863" cy="54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04408" y="1772816"/>
            <a:ext cx="6659880" cy="36724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anchorCtr="0"/>
          <a:lstStyle/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Zadatak i cilj vibroizolacije;</a:t>
            </a: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Vrednovanje vibroizolacije;</a:t>
            </a: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Izbor vibroizolatora;</a:t>
            </a: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Vrste i karakteristike vibroizolatora;</a:t>
            </a: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Primena vibroizolatora;</a:t>
            </a: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Rezultati vibroizolacije.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616024" y="260648"/>
            <a:ext cx="77724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2800" kern="0" dirty="0">
                <a:solidFill>
                  <a:srgbClr val="A50021"/>
                </a:solidFill>
                <a:latin typeface="Arial Black" pitchFamily="34" charset="0"/>
              </a:rPr>
              <a:t>OSNOVNI PRINCIPI VIBROIZOLACIJE</a:t>
            </a:r>
            <a:endParaRPr lang="en-US" sz="2800" b="1" kern="0" dirty="0">
              <a:solidFill>
                <a:srgbClr val="A5002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1196752"/>
            <a:ext cx="4680520" cy="4320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x-none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SADRŽAJ</a:t>
            </a:r>
            <a:endParaRPr lang="sr-Latn-CS" b="1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OSNOVNI PRINCIPI VIBROIZOLACIJE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Rezultati vibroizolacije</a:t>
            </a:r>
            <a:endParaRPr lang="en-US" sz="2000" b="1" kern="0" dirty="0">
              <a:solidFill>
                <a:srgbClr val="000066"/>
              </a:solidFill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54685" y="1196752"/>
            <a:ext cx="8208963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Bezbedna i zadovoljavajuća radna okolina i zdrav, aktivan i produktivan radnik, bez profesionalnih ili drugih bolesti.</a:t>
            </a:r>
            <a:endParaRPr lang="en-US" sz="1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54685" y="2252241"/>
            <a:ext cx="8208963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Radnik sposoban i motivisan za obavljanje svakodnevnog posla sa osećanjem zadovoljstva.</a:t>
            </a:r>
            <a:endParaRPr lang="en-US" sz="1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20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09851"/>
            <a:ext cx="144000" cy="144000"/>
          </a:xfrm>
          <a:prstGeom prst="rect">
            <a:avLst/>
          </a:prstGeom>
          <a:noFill/>
        </p:spPr>
      </p:pic>
      <p:pic>
        <p:nvPicPr>
          <p:cNvPr id="21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073" y="2469784"/>
            <a:ext cx="144000" cy="144000"/>
          </a:xfrm>
          <a:prstGeom prst="rect">
            <a:avLst/>
          </a:prstGeom>
          <a:noFill/>
        </p:spPr>
      </p:pic>
      <p:pic>
        <p:nvPicPr>
          <p:cNvPr id="209922" name="Picture 2" descr="C:\Users\Darko Mihajlov\Downloads\handarm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14142"/>
            <a:ext cx="4114800" cy="2628900"/>
          </a:xfrm>
          <a:prstGeom prst="rect">
            <a:avLst/>
          </a:prstGeom>
          <a:noFill/>
        </p:spPr>
      </p:pic>
      <p:pic>
        <p:nvPicPr>
          <p:cNvPr id="209923" name="Picture 3" descr="C:\Users\Darko Mihajlov\Downloads\handarmwithuvp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356992"/>
            <a:ext cx="4000500" cy="2743200"/>
          </a:xfrm>
          <a:prstGeom prst="rect">
            <a:avLst/>
          </a:prstGeom>
          <a:noFill/>
        </p:spPr>
      </p:pic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OSNOVNI PRINCIPI VIBROIZOLACIJE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Zadatak i cilj vibroizolacije</a:t>
            </a:r>
            <a:endParaRPr lang="en-US" sz="2000" b="1" kern="0" dirty="0">
              <a:solidFill>
                <a:srgbClr val="000066"/>
              </a:solidFill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288480" y="1124744"/>
            <a:ext cx="8604000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990000"/>
                </a:solidFill>
                <a:latin typeface="Arial" charset="0"/>
              </a:rPr>
              <a:t>OSNOVNI ZADATAK: Smanjiti dinamički faktor pojačanja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. 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45736" y="2100341"/>
            <a:ext cx="4974336" cy="3920947"/>
            <a:chOff x="3923928" y="2100341"/>
            <a:chExt cx="4974336" cy="3920947"/>
          </a:xfrm>
        </p:grpSpPr>
        <p:pic>
          <p:nvPicPr>
            <p:cNvPr id="34" name="Picture 10" descr="buka 23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3923928" y="2100341"/>
              <a:ext cx="4974336" cy="3920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Box 36"/>
            <p:cNvSpPr txBox="1"/>
            <p:nvPr/>
          </p:nvSpPr>
          <p:spPr>
            <a:xfrm>
              <a:off x="4837201" y="2208425"/>
              <a:ext cx="62068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x-none" sz="1200" b="1" dirty="0"/>
                <a:t>motor</a:t>
              </a:r>
              <a:endParaRPr lang="en-US" sz="12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174266" y="2965554"/>
              <a:ext cx="585664" cy="25736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x-none" sz="1200" b="1" dirty="0"/>
                <a:t>prenos</a:t>
              </a:r>
              <a:endParaRPr lang="en-US" sz="12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689463" y="4906392"/>
              <a:ext cx="7518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x-none" sz="1200" b="1" dirty="0"/>
                <a:t>elastično</a:t>
              </a:r>
            </a:p>
            <a:p>
              <a:r>
                <a:rPr lang="x-none" sz="1200" b="1" dirty="0"/>
                <a:t>temeljenje</a:t>
              </a:r>
              <a:endParaRPr lang="en-US" sz="1200" b="1" dirty="0"/>
            </a:p>
          </p:txBody>
        </p:sp>
      </p:grpSp>
      <p:pic>
        <p:nvPicPr>
          <p:cNvPr id="18" name="Picture 13" descr="buka 100">
            <a:extLst>
              <a:ext uri="{FF2B5EF4-FFF2-40B4-BE49-F238E27FC236}">
                <a16:creationId xmlns:a16="http://schemas.microsoft.com/office/drawing/2014/main" id="{504B83F4-5BD9-4E80-B776-572BD336D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 l="34567" t="20497" r="34569" b="3365"/>
          <a:stretch>
            <a:fillRect/>
          </a:stretch>
        </p:blipFill>
        <p:spPr bwMode="auto">
          <a:xfrm>
            <a:off x="5275792" y="1988941"/>
            <a:ext cx="3616688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Object 10">
            <a:extLst>
              <a:ext uri="{FF2B5EF4-FFF2-40B4-BE49-F238E27FC236}">
                <a16:creationId xmlns:a16="http://schemas.microsoft.com/office/drawing/2014/main" id="{46A7EF40-E71A-439A-AD40-AC65F260EF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62016"/>
              </p:ext>
            </p:extLst>
          </p:nvPr>
        </p:nvGraphicFramePr>
        <p:xfrm>
          <a:off x="6490028" y="4307607"/>
          <a:ext cx="1440000" cy="776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12520" imgH="444240" progId="Equation.3">
                  <p:embed/>
                </p:oleObj>
              </mc:Choice>
              <mc:Fallback>
                <p:oleObj name="Equation" r:id="rId5" imgW="812520" imgH="444240" progId="Equation.3">
                  <p:embed/>
                  <p:pic>
                    <p:nvPicPr>
                      <p:cNvPr id="2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0028" y="4307607"/>
                        <a:ext cx="1440000" cy="77645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32000" y="1120969"/>
            <a:ext cx="8280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Vrednovanje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antivibracionih elemenata ili izolatora vibracija preko: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827584" y="1769041"/>
            <a:ext cx="748823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990000"/>
                </a:solidFill>
                <a:latin typeface="Arial" charset="0"/>
              </a:rPr>
              <a:t>Koeficijenta prenošenja </a:t>
            </a:r>
            <a:r>
              <a:rPr lang="sr-Latn-CS" sz="1800" b="1" i="1" dirty="0">
                <a:solidFill>
                  <a:srgbClr val="990000"/>
                </a:solidFill>
                <a:latin typeface="Arial" charset="0"/>
              </a:rPr>
              <a:t>p </a:t>
            </a:r>
            <a:r>
              <a:rPr lang="sr-Latn-CS" sz="1800" b="1" dirty="0">
                <a:solidFill>
                  <a:srgbClr val="990000"/>
                </a:solidFill>
                <a:latin typeface="Arial" charset="0"/>
              </a:rPr>
              <a:t>(prenosivosti):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 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512880"/>
              </p:ext>
            </p:extLst>
          </p:nvPr>
        </p:nvGraphicFramePr>
        <p:xfrm>
          <a:off x="4122896" y="2420888"/>
          <a:ext cx="898208" cy="722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2400" imgH="393480" progId="Equation.DSMT4">
                  <p:embed/>
                </p:oleObj>
              </mc:Choice>
              <mc:Fallback>
                <p:oleObj name="Equation" r:id="rId3" imgW="48240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896" y="2420888"/>
                        <a:ext cx="898208" cy="72294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827584" y="4293096"/>
            <a:ext cx="748823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990000"/>
                </a:solidFill>
                <a:latin typeface="Arial" charset="0"/>
              </a:rPr>
              <a:t>Efikasnosti vibroizolacije </a:t>
            </a:r>
            <a:r>
              <a:rPr lang="sr-Latn-CS" sz="1800" b="1" i="1" dirty="0">
                <a:solidFill>
                  <a:srgbClr val="990000"/>
                </a:solidFill>
                <a:latin typeface="Arial" charset="0"/>
              </a:rPr>
              <a:t>e</a:t>
            </a:r>
            <a:r>
              <a:rPr lang="sr-Latn-CS" sz="800" b="1" i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sr-Latn-CS" sz="1800" b="1" dirty="0">
                <a:solidFill>
                  <a:srgbClr val="990000"/>
                </a:solidFill>
                <a:latin typeface="Arial" charset="0"/>
              </a:rPr>
              <a:t>[%]: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086661"/>
              </p:ext>
            </p:extLst>
          </p:nvPr>
        </p:nvGraphicFramePr>
        <p:xfrm>
          <a:off x="3532311" y="4928780"/>
          <a:ext cx="2079378" cy="372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17440" imgH="203040" progId="Equation.DSMT4">
                  <p:embed/>
                </p:oleObj>
              </mc:Choice>
              <mc:Fallback>
                <p:oleObj name="Equation" r:id="rId5" imgW="111744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311" y="4928780"/>
                        <a:ext cx="2079378" cy="37242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2396" y="1985081"/>
            <a:ext cx="144000" cy="144000"/>
          </a:xfrm>
          <a:prstGeom prst="rect">
            <a:avLst/>
          </a:prstGeom>
          <a:noFill/>
        </p:spPr>
      </p:pic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403648" y="3212976"/>
            <a:ext cx="648072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i="1" dirty="0">
                <a:solidFill>
                  <a:srgbClr val="000066"/>
                </a:solidFill>
                <a:latin typeface="Arial" charset="0"/>
              </a:rPr>
              <a:t>F</a:t>
            </a:r>
            <a:r>
              <a:rPr lang="sr-Latn-CS" sz="1800" b="1" i="1" baseline="-25000" dirty="0">
                <a:solidFill>
                  <a:srgbClr val="000066"/>
                </a:solidFill>
                <a:latin typeface="Arial" charset="0"/>
              </a:rPr>
              <a:t>pr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 – amplituda prenete sile na podlogu (oslonac, temelj);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27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522041"/>
            <a:ext cx="144000" cy="144000"/>
          </a:xfrm>
          <a:prstGeom prst="rect">
            <a:avLst/>
          </a:prstGeom>
          <a:noFill/>
        </p:spPr>
      </p:pic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422209" y="3648159"/>
            <a:ext cx="662473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i="1" dirty="0">
                <a:solidFill>
                  <a:srgbClr val="000066"/>
                </a:solidFill>
                <a:latin typeface="Arial" charset="0"/>
              </a:rPr>
              <a:t>F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  –  amplituda pobudne (poremećajne) sile;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OSNOVNI PRINCIPI VIBROIZOLACIJE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Vrednovanje vibroizolacije</a:t>
            </a:r>
            <a:endParaRPr lang="en-US" sz="2000" b="1" kern="0" dirty="0">
              <a:solidFill>
                <a:srgbClr val="000066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48488" y="1264985"/>
            <a:ext cx="8316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Tri načina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(</a:t>
            </a:r>
            <a:r>
              <a:rPr lang="sr-Latn-CS" sz="1800" b="1" dirty="0">
                <a:solidFill>
                  <a:srgbClr val="000066"/>
                </a:solidFill>
              </a:rPr>
              <a:t>slučaja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) oslanjanja mašine na podlogu: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1115616" y="2060848"/>
            <a:ext cx="7488238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Direktna (kruta) veza mašine mase m sa podlogom; 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1115616" y="2960961"/>
            <a:ext cx="7488238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Mašina mase m je vezana sa podlogom </a:t>
            </a:r>
            <a:r>
              <a:rPr lang="sr-Latn-CS" sz="1800" b="1" dirty="0">
                <a:solidFill>
                  <a:srgbClr val="000066"/>
                </a:solidFill>
              </a:rPr>
              <a:t>preko sistema opruga;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 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1115616" y="3861073"/>
            <a:ext cx="7488238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Mašina mase m je vezana sa podlogom preko izolacionog sistema koga pored krutosti </a:t>
            </a:r>
            <a:r>
              <a:rPr lang="sr-Latn-CS" sz="1800" b="1" dirty="0">
                <a:solidFill>
                  <a:srgbClr val="000066"/>
                </a:solidFill>
              </a:rPr>
              <a:t>karakteriše i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 prigušenje;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611560" y="2088005"/>
            <a:ext cx="504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CS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1.</a:t>
            </a:r>
            <a:endParaRPr lang="en-GB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611560" y="2996952"/>
            <a:ext cx="504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CS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2.</a:t>
            </a:r>
            <a:endParaRPr lang="en-GB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611560" y="3903439"/>
            <a:ext cx="504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CS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3.</a:t>
            </a:r>
            <a:endParaRPr lang="en-GB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OSNOVNI PRINCIPI VIBROIZOLACIJE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Vrednovanje vibroizolacije</a:t>
            </a:r>
            <a:endParaRPr lang="en-US" sz="2000" b="1" kern="0" dirty="0">
              <a:solidFill>
                <a:srgbClr val="000066"/>
              </a:solidFill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323528" y="1052736"/>
            <a:ext cx="4500000" cy="468000"/>
          </a:xfrm>
          <a:prstGeom prst="roundRect">
            <a:avLst>
              <a:gd name="adj" fmla="val 15388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sr-Latn-CS" sz="18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1. način oslanjanja mašine na podlogu </a:t>
            </a:r>
            <a:endParaRPr lang="en-GB" sz="18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OSNOVNI PRINCIPI VIBROIZOLACIJE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Vrednovanje vibroizolacije</a:t>
            </a:r>
            <a:endParaRPr lang="en-US" sz="2000" b="1" kern="0" dirty="0">
              <a:solidFill>
                <a:srgbClr val="000066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51520" y="1497558"/>
            <a:ext cx="8460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Kada je mašina mase m </a:t>
            </a:r>
            <a:r>
              <a:rPr lang="sr-Latn-CS" sz="1800" b="1" dirty="0">
                <a:solidFill>
                  <a:srgbClr val="990000"/>
                </a:solidFill>
                <a:latin typeface="Arial" charset="0"/>
              </a:rPr>
              <a:t>kruto vezana za podlogu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, preneta sila na podlogu je jednaka prinudnoj sili.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19" name="Object 6"/>
          <p:cNvGraphicFramePr>
            <a:graphicFrameLocks noChangeAspect="1"/>
          </p:cNvGraphicFramePr>
          <p:nvPr/>
        </p:nvGraphicFramePr>
        <p:xfrm>
          <a:off x="5408474" y="2978836"/>
          <a:ext cx="1345484" cy="1214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3600" imgH="660240" progId="Equation.3">
                  <p:embed/>
                </p:oleObj>
              </mc:Choice>
              <mc:Fallback>
                <p:oleObj name="Equation" r:id="rId3" imgW="723600" imgH="6602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474" y="2978836"/>
                        <a:ext cx="1345484" cy="1214041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55031" y="4742298"/>
            <a:ext cx="850741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Prenosivost vibracija iznosi 1 ili 100 %. Vibroizolacioni sistem ne postoji.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21" name="Group 24"/>
          <p:cNvGrpSpPr>
            <a:grpSpLocks/>
          </p:cNvGrpSpPr>
          <p:nvPr/>
        </p:nvGrpSpPr>
        <p:grpSpPr bwMode="auto">
          <a:xfrm>
            <a:off x="2916361" y="2492896"/>
            <a:ext cx="1871663" cy="2022476"/>
            <a:chOff x="930" y="860"/>
            <a:chExt cx="1179" cy="1274"/>
          </a:xfrm>
        </p:grpSpPr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930" y="1661"/>
              <a:ext cx="1179" cy="272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1202" y="1298"/>
              <a:ext cx="635" cy="363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>
              <a:off x="1519" y="935"/>
              <a:ext cx="0" cy="36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>
              <a:off x="1519" y="1661"/>
              <a:ext cx="0" cy="36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1519" y="86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r-Latn-CS" sz="1800" b="1" dirty="0">
                  <a:latin typeface="Arial" charset="0"/>
                </a:rPr>
                <a:t>F</a:t>
              </a:r>
              <a:endParaRPr lang="en-US" sz="1800" b="1" dirty="0">
                <a:latin typeface="Arial" charset="0"/>
              </a:endParaRPr>
            </a:p>
          </p:txBody>
        </p:sp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1537" y="1903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r-Latn-CS" sz="1800" b="1" dirty="0">
                  <a:latin typeface="Arial" charset="0"/>
                </a:rPr>
                <a:t>F</a:t>
              </a:r>
              <a:r>
                <a:rPr lang="sr-Latn-CS" sz="1800" b="1" baseline="-25000" dirty="0">
                  <a:latin typeface="Arial" charset="0"/>
                </a:rPr>
                <a:t>pr</a:t>
              </a:r>
              <a:endParaRPr lang="en-US" sz="1800" b="1" dirty="0">
                <a:latin typeface="Arial" charset="0"/>
              </a:endParaRPr>
            </a:p>
          </p:txBody>
        </p:sp>
        <p:sp>
          <p:nvSpPr>
            <p:cNvPr id="29" name="Text Box 20"/>
            <p:cNvSpPr txBox="1">
              <a:spLocks noChangeArrowheads="1"/>
            </p:cNvSpPr>
            <p:nvPr/>
          </p:nvSpPr>
          <p:spPr bwMode="auto">
            <a:xfrm>
              <a:off x="1411" y="1344"/>
              <a:ext cx="2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r-Latn-CS" sz="1800" dirty="0">
                  <a:latin typeface="Arial" charset="0"/>
                </a:rPr>
                <a:t>m</a:t>
              </a:r>
              <a:endParaRPr lang="en-US" sz="1800" dirty="0">
                <a:latin typeface="Arial" charset="0"/>
              </a:endParaRPr>
            </a:p>
          </p:txBody>
        </p:sp>
      </p:grpSp>
      <p:pic>
        <p:nvPicPr>
          <p:cNvPr id="32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3282" y="4961880"/>
            <a:ext cx="144000" cy="144000"/>
          </a:xfrm>
          <a:prstGeom prst="rect">
            <a:avLst/>
          </a:prstGeom>
          <a:noFill/>
        </p:spPr>
      </p:pic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323528" y="1008264"/>
            <a:ext cx="4500000" cy="556945"/>
          </a:xfrm>
          <a:prstGeom prst="roundRect">
            <a:avLst>
              <a:gd name="adj" fmla="val 15388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sr-Latn-CS" sz="18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2. način oslanjanja mašine na podlogu </a:t>
            </a:r>
            <a:endParaRPr lang="en-GB" sz="18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OSNOVNI PRINCIPI VIBROIZOLACIJE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Vrednovanje vibroizolacije</a:t>
            </a:r>
            <a:endParaRPr lang="en-US" sz="2000" b="1" kern="0" dirty="0">
              <a:solidFill>
                <a:srgbClr val="000066"/>
              </a:solidFill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51520" y="1556271"/>
            <a:ext cx="55440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Kada je mašina mase m vezana za podlogu preko </a:t>
            </a:r>
            <a:r>
              <a:rPr lang="sr-Latn-CS" sz="1800" b="1" dirty="0">
                <a:solidFill>
                  <a:srgbClr val="990000"/>
                </a:solidFill>
                <a:latin typeface="Arial" charset="0"/>
              </a:rPr>
              <a:t>sistema opruga ekvivalentne krutosti k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, preneta sila na podlogu </a:t>
            </a:r>
            <a:r>
              <a:rPr lang="sr-Latn-CS" sz="1800" b="1" dirty="0">
                <a:solidFill>
                  <a:srgbClr val="000066"/>
                </a:solidFill>
              </a:rPr>
              <a:t>je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jednaka elastičnoj sili opruge: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25" name="Object 5"/>
          <p:cNvGraphicFramePr>
            <a:graphicFrameLocks noChangeAspect="1"/>
          </p:cNvGraphicFramePr>
          <p:nvPr/>
        </p:nvGraphicFramePr>
        <p:xfrm>
          <a:off x="323528" y="4309859"/>
          <a:ext cx="5328000" cy="1135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54280" imgH="571320" progId="Equation.DSMT4">
                  <p:embed/>
                </p:oleObj>
              </mc:Choice>
              <mc:Fallback>
                <p:oleObj name="Equation" r:id="rId3" imgW="2654280" imgH="5713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309859"/>
                        <a:ext cx="5328000" cy="113536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251521" y="3717032"/>
            <a:ext cx="536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Prenosivost vibracija vibroizolacionog sistema: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44" name="Object 18"/>
          <p:cNvGraphicFramePr>
            <a:graphicFrameLocks noChangeAspect="1"/>
          </p:cNvGraphicFramePr>
          <p:nvPr/>
        </p:nvGraphicFramePr>
        <p:xfrm>
          <a:off x="2555875" y="3068960"/>
          <a:ext cx="1368000" cy="467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98400" imgH="241200" progId="Equation.3">
                  <p:embed/>
                </p:oleObj>
              </mc:Choice>
              <mc:Fallback>
                <p:oleObj name="Equation" r:id="rId5" imgW="698400" imgH="241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3068960"/>
                        <a:ext cx="1368000" cy="467017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9"/>
          <p:cNvGraphicFramePr>
            <a:graphicFrameLocks noChangeAspect="1"/>
          </p:cNvGraphicFramePr>
          <p:nvPr/>
        </p:nvGraphicFramePr>
        <p:xfrm>
          <a:off x="325438" y="5571222"/>
          <a:ext cx="2520000" cy="81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58640" imgH="444240" progId="Equation.3">
                  <p:embed/>
                </p:oleObj>
              </mc:Choice>
              <mc:Fallback>
                <p:oleObj name="Equation" r:id="rId7" imgW="1358640" imgH="4442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8" y="5571222"/>
                        <a:ext cx="2520000" cy="8153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31"/>
          <p:cNvSpPr>
            <a:spLocks noChangeArrowheads="1"/>
          </p:cNvSpPr>
          <p:nvPr/>
        </p:nvSpPr>
        <p:spPr bwMode="auto">
          <a:xfrm>
            <a:off x="2843808" y="5517232"/>
            <a:ext cx="396034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Dinamički faktor pojačanja prinudnih vibracija</a:t>
            </a:r>
          </a:p>
          <a:p>
            <a:pPr algn="l"/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bez prigušenja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588224" y="1916657"/>
            <a:ext cx="1440000" cy="3456559"/>
            <a:chOff x="7164448" y="981299"/>
            <a:chExt cx="1440000" cy="3456559"/>
          </a:xfrm>
        </p:grpSpPr>
        <p:sp>
          <p:nvSpPr>
            <p:cNvPr id="53" name="Rectangle 8"/>
            <p:cNvSpPr>
              <a:spLocks noChangeArrowheads="1"/>
            </p:cNvSpPr>
            <p:nvPr/>
          </p:nvSpPr>
          <p:spPr bwMode="auto">
            <a:xfrm>
              <a:off x="7164448" y="3661000"/>
              <a:ext cx="1440000" cy="431800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4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 l="21971" t="20441" r="48708" b="34068"/>
            <a:stretch>
              <a:fillRect/>
            </a:stretch>
          </p:blipFill>
          <p:spPr bwMode="auto">
            <a:xfrm>
              <a:off x="7594377" y="2222723"/>
              <a:ext cx="576263" cy="1437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Line 12"/>
            <p:cNvSpPr>
              <a:spLocks noChangeShapeType="1"/>
            </p:cNvSpPr>
            <p:nvPr/>
          </p:nvSpPr>
          <p:spPr bwMode="auto">
            <a:xfrm>
              <a:off x="7883302" y="3661000"/>
              <a:ext cx="0" cy="57626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 Box 14"/>
            <p:cNvSpPr txBox="1">
              <a:spLocks noChangeArrowheads="1"/>
            </p:cNvSpPr>
            <p:nvPr/>
          </p:nvSpPr>
          <p:spPr bwMode="auto">
            <a:xfrm>
              <a:off x="7911877" y="4071145"/>
              <a:ext cx="4762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r-Latn-CS" sz="1800" b="1" dirty="0">
                  <a:latin typeface="Arial" charset="0"/>
                </a:rPr>
                <a:t>F</a:t>
              </a:r>
              <a:r>
                <a:rPr lang="sr-Latn-CS" sz="1800" b="1" baseline="-25000" dirty="0">
                  <a:latin typeface="Arial" charset="0"/>
                </a:rPr>
                <a:t>pr</a:t>
              </a:r>
              <a:endParaRPr lang="en-US" sz="1800" b="1" dirty="0">
                <a:latin typeface="Arial" charset="0"/>
              </a:endParaRPr>
            </a:p>
          </p:txBody>
        </p:sp>
        <p:grpSp>
          <p:nvGrpSpPr>
            <p:cNvPr id="57" name="Group 16"/>
            <p:cNvGrpSpPr>
              <a:grpSpLocks/>
            </p:cNvGrpSpPr>
            <p:nvPr/>
          </p:nvGrpSpPr>
          <p:grpSpPr bwMode="auto">
            <a:xfrm>
              <a:off x="7380064" y="981299"/>
              <a:ext cx="1008063" cy="1223963"/>
              <a:chOff x="4558" y="1751"/>
              <a:chExt cx="635" cy="771"/>
            </a:xfrm>
          </p:grpSpPr>
          <p:sp>
            <p:nvSpPr>
              <p:cNvPr id="58" name="Rectangle 10"/>
              <p:cNvSpPr>
                <a:spLocks noChangeArrowheads="1"/>
              </p:cNvSpPr>
              <p:nvPr/>
            </p:nvSpPr>
            <p:spPr bwMode="auto">
              <a:xfrm>
                <a:off x="4558" y="2159"/>
                <a:ext cx="635" cy="363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11"/>
              <p:cNvSpPr>
                <a:spLocks noChangeShapeType="1"/>
              </p:cNvSpPr>
              <p:nvPr/>
            </p:nvSpPr>
            <p:spPr bwMode="auto">
              <a:xfrm>
                <a:off x="4875" y="1796"/>
                <a:ext cx="0" cy="36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Text Box 13"/>
              <p:cNvSpPr txBox="1">
                <a:spLocks noChangeArrowheads="1"/>
              </p:cNvSpPr>
              <p:nvPr/>
            </p:nvSpPr>
            <p:spPr bwMode="auto">
              <a:xfrm>
                <a:off x="4875" y="1751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r-Latn-CS" sz="1800" b="1" dirty="0">
                    <a:latin typeface="Arial" charset="0"/>
                  </a:rPr>
                  <a:t>F</a:t>
                </a:r>
                <a:endParaRPr lang="en-US" sz="1800" b="1" dirty="0">
                  <a:latin typeface="Arial" charset="0"/>
                </a:endParaRPr>
              </a:p>
            </p:txBody>
          </p:sp>
          <p:sp>
            <p:nvSpPr>
              <p:cNvPr id="61" name="Text Box 15"/>
              <p:cNvSpPr txBox="1">
                <a:spLocks noChangeArrowheads="1"/>
              </p:cNvSpPr>
              <p:nvPr/>
            </p:nvSpPr>
            <p:spPr bwMode="auto">
              <a:xfrm>
                <a:off x="4768" y="2205"/>
                <a:ext cx="24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r-Latn-CS" sz="1800" dirty="0">
                    <a:latin typeface="Arial" charset="0"/>
                  </a:rPr>
                  <a:t>m</a:t>
                </a:r>
                <a:endParaRPr lang="en-US" sz="1800" dirty="0">
                  <a:latin typeface="Arial" charset="0"/>
                </a:endParaRPr>
              </a:p>
            </p:txBody>
          </p:sp>
        </p:grpSp>
      </p:grp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OSNOVNI PRINCIPI VIBROIZOLACIJE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Vrednovanje vibroizolacije</a:t>
            </a:r>
            <a:endParaRPr lang="en-US" sz="2000" b="1" kern="0" dirty="0">
              <a:solidFill>
                <a:srgbClr val="000066"/>
              </a:solidFill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457200" y="3441774"/>
            <a:ext cx="43308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Da bi se izbeglo rezonantno područje, potrebno je da bude ispunjen uslov: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457201" y="1052736"/>
            <a:ext cx="620303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Da bi preneta sila </a:t>
            </a:r>
            <a:r>
              <a:rPr lang="sr-Latn-CS" sz="1800" b="1" i="1" dirty="0">
                <a:solidFill>
                  <a:srgbClr val="000066"/>
                </a:solidFill>
                <a:latin typeface="Arial" charset="0"/>
              </a:rPr>
              <a:t>F</a:t>
            </a:r>
            <a:r>
              <a:rPr lang="sr-Latn-CS" sz="1800" b="1" i="1" baseline="-25000" dirty="0">
                <a:solidFill>
                  <a:srgbClr val="000066"/>
                </a:solidFill>
                <a:latin typeface="Arial" charset="0"/>
              </a:rPr>
              <a:t>pr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 bila mala, sopstvena frekvencija sistema (izolacije) </a:t>
            </a:r>
            <a:r>
              <a:rPr lang="sr-Latn-CS" sz="1800" b="1" i="1" dirty="0">
                <a:solidFill>
                  <a:srgbClr val="000066"/>
                </a:solidFill>
                <a:latin typeface="Arial" charset="0"/>
              </a:rPr>
              <a:t>f</a:t>
            </a:r>
            <a:r>
              <a:rPr lang="sr-Latn-CS" sz="1800" b="1" i="1" baseline="-25000" dirty="0">
                <a:solidFill>
                  <a:srgbClr val="000066"/>
                </a:solidFill>
                <a:latin typeface="Arial" charset="0"/>
              </a:rPr>
              <a:t>n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 treba da bude što manja, pa samim tim i </a:t>
            </a:r>
            <a:r>
              <a:rPr lang="sr-Latn-CS" sz="1800" b="1" dirty="0">
                <a:solidFill>
                  <a:srgbClr val="000066"/>
                </a:solidFill>
              </a:rPr>
              <a:t>manja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krutost opruge </a:t>
            </a:r>
            <a:r>
              <a:rPr lang="sr-Latn-CS" sz="1800" b="1" i="1" dirty="0">
                <a:solidFill>
                  <a:srgbClr val="000066"/>
                </a:solidFill>
                <a:latin typeface="Arial" charset="0"/>
              </a:rPr>
              <a:t>k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: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29" name="Object 33"/>
          <p:cNvGraphicFramePr>
            <a:graphicFrameLocks noChangeAspect="1"/>
          </p:cNvGraphicFramePr>
          <p:nvPr/>
        </p:nvGraphicFramePr>
        <p:xfrm>
          <a:off x="2015848" y="4509120"/>
          <a:ext cx="1188000" cy="461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47640" imgH="253800" progId="Equation.3">
                  <p:embed/>
                </p:oleObj>
              </mc:Choice>
              <mc:Fallback>
                <p:oleObj name="Equation" r:id="rId3" imgW="647640" imgH="2538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848" y="4509120"/>
                        <a:ext cx="1188000" cy="46188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31750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6948264" y="1196577"/>
            <a:ext cx="1440000" cy="3456559"/>
            <a:chOff x="7164448" y="981299"/>
            <a:chExt cx="1440000" cy="3456559"/>
          </a:xfrm>
        </p:grpSpPr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7164448" y="3661000"/>
              <a:ext cx="1440000" cy="431800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8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 l="21971" t="20441" r="48708" b="34068"/>
            <a:stretch>
              <a:fillRect/>
            </a:stretch>
          </p:blipFill>
          <p:spPr bwMode="auto">
            <a:xfrm>
              <a:off x="7594377" y="2222723"/>
              <a:ext cx="576263" cy="1437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Line 12"/>
            <p:cNvSpPr>
              <a:spLocks noChangeShapeType="1"/>
            </p:cNvSpPr>
            <p:nvPr/>
          </p:nvSpPr>
          <p:spPr bwMode="auto">
            <a:xfrm>
              <a:off x="7883302" y="3661000"/>
              <a:ext cx="0" cy="57626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 Box 14"/>
            <p:cNvSpPr txBox="1">
              <a:spLocks noChangeArrowheads="1"/>
            </p:cNvSpPr>
            <p:nvPr/>
          </p:nvSpPr>
          <p:spPr bwMode="auto">
            <a:xfrm>
              <a:off x="7911877" y="4071145"/>
              <a:ext cx="4762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r-Latn-CS" sz="1800" b="1" dirty="0">
                  <a:latin typeface="Arial" charset="0"/>
                </a:rPr>
                <a:t>F</a:t>
              </a:r>
              <a:r>
                <a:rPr lang="sr-Latn-CS" sz="1800" b="1" baseline="-25000" dirty="0">
                  <a:latin typeface="Arial" charset="0"/>
                </a:rPr>
                <a:t>pr</a:t>
              </a:r>
              <a:endParaRPr lang="en-US" sz="1800" b="1" dirty="0">
                <a:latin typeface="Arial" charset="0"/>
              </a:endParaRPr>
            </a:p>
          </p:txBody>
        </p:sp>
        <p:grpSp>
          <p:nvGrpSpPr>
            <p:cNvPr id="49" name="Group 16"/>
            <p:cNvGrpSpPr>
              <a:grpSpLocks/>
            </p:cNvGrpSpPr>
            <p:nvPr/>
          </p:nvGrpSpPr>
          <p:grpSpPr bwMode="auto">
            <a:xfrm>
              <a:off x="7380064" y="981299"/>
              <a:ext cx="1008063" cy="1223963"/>
              <a:chOff x="4558" y="1751"/>
              <a:chExt cx="635" cy="771"/>
            </a:xfrm>
          </p:grpSpPr>
          <p:sp>
            <p:nvSpPr>
              <p:cNvPr id="50" name="Rectangle 10"/>
              <p:cNvSpPr>
                <a:spLocks noChangeArrowheads="1"/>
              </p:cNvSpPr>
              <p:nvPr/>
            </p:nvSpPr>
            <p:spPr bwMode="auto">
              <a:xfrm>
                <a:off x="4558" y="2159"/>
                <a:ext cx="635" cy="363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11"/>
              <p:cNvSpPr>
                <a:spLocks noChangeShapeType="1"/>
              </p:cNvSpPr>
              <p:nvPr/>
            </p:nvSpPr>
            <p:spPr bwMode="auto">
              <a:xfrm>
                <a:off x="4875" y="1796"/>
                <a:ext cx="0" cy="36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Text Box 13"/>
              <p:cNvSpPr txBox="1">
                <a:spLocks noChangeArrowheads="1"/>
              </p:cNvSpPr>
              <p:nvPr/>
            </p:nvSpPr>
            <p:spPr bwMode="auto">
              <a:xfrm>
                <a:off x="4875" y="1751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r-Latn-CS" sz="1800" b="1" dirty="0">
                    <a:latin typeface="Arial" charset="0"/>
                  </a:rPr>
                  <a:t>F</a:t>
                </a:r>
                <a:endParaRPr lang="en-US" sz="1800" b="1" dirty="0">
                  <a:latin typeface="Arial" charset="0"/>
                </a:endParaRPr>
              </a:p>
            </p:txBody>
          </p:sp>
          <p:sp>
            <p:nvSpPr>
              <p:cNvPr id="53" name="Text Box 15"/>
              <p:cNvSpPr txBox="1">
                <a:spLocks noChangeArrowheads="1"/>
              </p:cNvSpPr>
              <p:nvPr/>
            </p:nvSpPr>
            <p:spPr bwMode="auto">
              <a:xfrm>
                <a:off x="4768" y="2205"/>
                <a:ext cx="24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r-Latn-CS" sz="1800" dirty="0">
                    <a:latin typeface="Arial" charset="0"/>
                  </a:rPr>
                  <a:t>m</a:t>
                </a:r>
                <a:endParaRPr lang="en-US" sz="1800" dirty="0">
                  <a:latin typeface="Arial" charset="0"/>
                </a:endParaRPr>
              </a:p>
            </p:txBody>
          </p:sp>
        </p:grpSp>
      </p:grpSp>
      <p:graphicFrame>
        <p:nvGraphicFramePr>
          <p:cNvPr id="197638" name="Object 10"/>
          <p:cNvGraphicFramePr>
            <a:graphicFrameLocks noChangeAspect="1"/>
          </p:cNvGraphicFramePr>
          <p:nvPr/>
        </p:nvGraphicFramePr>
        <p:xfrm>
          <a:off x="2771800" y="2508695"/>
          <a:ext cx="1512000" cy="815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12520" imgH="444240" progId="Equation.3">
                  <p:embed/>
                </p:oleObj>
              </mc:Choice>
              <mc:Fallback>
                <p:oleObj name="Equation" r:id="rId6" imgW="812520" imgH="4442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508695"/>
                        <a:ext cx="1512000" cy="81518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3282" y="1268760"/>
            <a:ext cx="144000" cy="144000"/>
          </a:xfrm>
          <a:prstGeom prst="rect">
            <a:avLst/>
          </a:prstGeom>
          <a:noFill/>
        </p:spPr>
      </p:pic>
      <p:pic>
        <p:nvPicPr>
          <p:cNvPr id="55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351" y="3639235"/>
            <a:ext cx="144000" cy="144000"/>
          </a:xfrm>
          <a:prstGeom prst="rect">
            <a:avLst/>
          </a:prstGeom>
          <a:noFill/>
        </p:spPr>
      </p:pic>
      <p:grpSp>
        <p:nvGrpSpPr>
          <p:cNvPr id="56" name="Group 24"/>
          <p:cNvGrpSpPr>
            <a:grpSpLocks/>
          </p:cNvGrpSpPr>
          <p:nvPr/>
        </p:nvGrpSpPr>
        <p:grpSpPr bwMode="auto">
          <a:xfrm>
            <a:off x="4752851" y="2991569"/>
            <a:ext cx="4211637" cy="3533775"/>
            <a:chOff x="2971" y="1797"/>
            <a:chExt cx="2653" cy="2226"/>
          </a:xfrm>
        </p:grpSpPr>
        <p:pic>
          <p:nvPicPr>
            <p:cNvPr id="57" name="Picture 21" descr="Dinamicki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71" y="1797"/>
              <a:ext cx="2653" cy="2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58" name="Object 22"/>
            <p:cNvGraphicFramePr>
              <a:graphicFrameLocks noChangeAspect="1"/>
            </p:cNvGraphicFramePr>
            <p:nvPr/>
          </p:nvGraphicFramePr>
          <p:xfrm>
            <a:off x="3100" y="1822"/>
            <a:ext cx="160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77480" imgH="228600" progId="Equation.3">
                    <p:embed/>
                  </p:oleObj>
                </mc:Choice>
                <mc:Fallback>
                  <p:oleObj name="Equation" r:id="rId10" imgW="177480" imgH="22860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0" y="1822"/>
                          <a:ext cx="160" cy="20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23"/>
            <p:cNvGraphicFramePr>
              <a:graphicFrameLocks noChangeAspect="1"/>
            </p:cNvGraphicFramePr>
            <p:nvPr/>
          </p:nvGraphicFramePr>
          <p:xfrm>
            <a:off x="5133" y="2810"/>
            <a:ext cx="320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355320" imgH="215640" progId="Equation.DSMT4">
                    <p:embed/>
                  </p:oleObj>
                </mc:Choice>
                <mc:Fallback>
                  <p:oleObj name="Equation" r:id="rId12" imgW="355320" imgH="215640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3" y="2810"/>
                          <a:ext cx="320" cy="19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7641" name="Object 33"/>
          <p:cNvGraphicFramePr>
            <a:graphicFrameLocks noChangeAspect="1"/>
          </p:cNvGraphicFramePr>
          <p:nvPr/>
        </p:nvGraphicFramePr>
        <p:xfrm>
          <a:off x="1907704" y="5471247"/>
          <a:ext cx="1404000" cy="507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60240" imgH="241200" progId="Equation.DSMT4">
                  <p:embed/>
                </p:oleObj>
              </mc:Choice>
              <mc:Fallback>
                <p:oleObj name="Equation" r:id="rId14" imgW="660240" imgH="2412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5471247"/>
                        <a:ext cx="1404000" cy="50786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31750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1979712" y="5033719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sr-Latn-CS" sz="1800" b="1" dirty="0">
                <a:solidFill>
                  <a:srgbClr val="000066"/>
                </a:solidFill>
              </a:rPr>
              <a:t>odnosno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OSNOVNI PRINCIPI VIBROIZOLACIJE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Vrednovanje vibroizolacije</a:t>
            </a:r>
            <a:endParaRPr lang="en-US" sz="2000" b="1" kern="0" dirty="0">
              <a:solidFill>
                <a:srgbClr val="000066"/>
              </a:solidFill>
            </a:endParaRPr>
          </a:p>
        </p:txBody>
      </p:sp>
      <p:graphicFrame>
        <p:nvGraphicFramePr>
          <p:cNvPr id="46" name="Object 20"/>
          <p:cNvGraphicFramePr>
            <a:graphicFrameLocks noChangeAspect="1"/>
          </p:cNvGraphicFramePr>
          <p:nvPr/>
        </p:nvGraphicFramePr>
        <p:xfrm>
          <a:off x="2588391" y="5182077"/>
          <a:ext cx="1911601" cy="560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28520" imgH="304560" progId="Equation.3">
                  <p:embed/>
                </p:oleObj>
              </mc:Choice>
              <mc:Fallback>
                <p:oleObj name="Equation" r:id="rId3" imgW="1028520" imgH="30456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8391" y="5182077"/>
                        <a:ext cx="1911601" cy="560869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22"/>
          <p:cNvSpPr>
            <a:spLocks noChangeArrowheads="1"/>
          </p:cNvSpPr>
          <p:nvPr/>
        </p:nvSpPr>
        <p:spPr bwMode="auto">
          <a:xfrm>
            <a:off x="251521" y="1637412"/>
            <a:ext cx="65880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Kada je mašina mase m vezana za podlogu preko </a:t>
            </a:r>
            <a:r>
              <a:rPr lang="sr-Latn-CS" sz="1800" b="1" dirty="0">
                <a:solidFill>
                  <a:srgbClr val="990000"/>
                </a:solidFill>
                <a:latin typeface="Arial" charset="0"/>
              </a:rPr>
              <a:t>izolacionog sistema ekvivalentne krutosti </a:t>
            </a:r>
            <a:r>
              <a:rPr lang="sr-Latn-CS" sz="1800" b="1" i="1" dirty="0">
                <a:solidFill>
                  <a:srgbClr val="990000"/>
                </a:solidFill>
                <a:latin typeface="Arial" charset="0"/>
              </a:rPr>
              <a:t>k</a:t>
            </a:r>
            <a:r>
              <a:rPr lang="sr-Latn-CS" sz="1800" b="1" dirty="0">
                <a:solidFill>
                  <a:srgbClr val="990000"/>
                </a:solidFill>
                <a:latin typeface="Arial" charset="0"/>
              </a:rPr>
              <a:t> i prigušenja </a:t>
            </a:r>
            <a:r>
              <a:rPr lang="sr-Latn-CS" sz="1800" b="1" i="1" dirty="0">
                <a:solidFill>
                  <a:srgbClr val="990000"/>
                </a:solidFill>
                <a:latin typeface="Arial" charset="0"/>
              </a:rPr>
              <a:t>c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, preneta sila jednaka je zbiru elastične sile i sile prigušenja: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56" name="Object 23"/>
          <p:cNvGraphicFramePr>
            <a:graphicFrameLocks noChangeAspect="1"/>
          </p:cNvGraphicFramePr>
          <p:nvPr/>
        </p:nvGraphicFramePr>
        <p:xfrm>
          <a:off x="2242848" y="3201098"/>
          <a:ext cx="2473168" cy="464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9720" imgH="241200" progId="Equation.3">
                  <p:embed/>
                </p:oleObj>
              </mc:Choice>
              <mc:Fallback>
                <p:oleObj name="Equation" r:id="rId5" imgW="1269720" imgH="2412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2848" y="3201098"/>
                        <a:ext cx="2473168" cy="464344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24"/>
          <p:cNvSpPr>
            <a:spLocks noChangeArrowheads="1"/>
          </p:cNvSpPr>
          <p:nvPr/>
        </p:nvSpPr>
        <p:spPr bwMode="auto">
          <a:xfrm>
            <a:off x="251520" y="3861048"/>
            <a:ext cx="6588000" cy="128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Kako su pomeraj i brzina fazno pomereni za 90</a:t>
            </a:r>
            <a:r>
              <a:rPr lang="en-US" sz="1800" b="1" dirty="0">
                <a:solidFill>
                  <a:srgbClr val="000066"/>
                </a:solidFill>
                <a:cs typeface="Times New Roman" pitchFamily="18" charset="0"/>
              </a:rPr>
              <a:t>°</a:t>
            </a:r>
            <a:r>
              <a:rPr lang="x-none" sz="1800" b="1" dirty="0">
                <a:solidFill>
                  <a:srgbClr val="000066"/>
                </a:solidFill>
                <a:cs typeface="Times New Roman" pitchFamily="18" charset="0"/>
              </a:rPr>
              <a:t>,</a:t>
            </a:r>
            <a:r>
              <a:rPr lang="sr-Latn-CS" sz="1800" b="1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to su elastična sila i sila prigušenja ortogonalne, pa je amplituda prenete sile: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63" name="Picture 26" descr="sprn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6876256" y="4888061"/>
            <a:ext cx="2087563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4" name="Group 63"/>
          <p:cNvGrpSpPr/>
          <p:nvPr/>
        </p:nvGrpSpPr>
        <p:grpSpPr>
          <a:xfrm>
            <a:off x="6876256" y="908324"/>
            <a:ext cx="1871663" cy="4032844"/>
            <a:chOff x="7092950" y="692300"/>
            <a:chExt cx="1871663" cy="4032844"/>
          </a:xfrm>
        </p:grpSpPr>
        <p:sp>
          <p:nvSpPr>
            <p:cNvPr id="33" name="Rectangle 6"/>
            <p:cNvSpPr>
              <a:spLocks noChangeArrowheads="1"/>
            </p:cNvSpPr>
            <p:nvPr/>
          </p:nvSpPr>
          <p:spPr bwMode="auto">
            <a:xfrm>
              <a:off x="7092950" y="3945086"/>
              <a:ext cx="1871663" cy="431800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4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 l="21971" t="8316" r="26656" b="28357"/>
            <a:stretch>
              <a:fillRect/>
            </a:stretch>
          </p:blipFill>
          <p:spPr bwMode="auto">
            <a:xfrm>
              <a:off x="7524750" y="1935311"/>
              <a:ext cx="1009650" cy="200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Line 8"/>
            <p:cNvSpPr>
              <a:spLocks noChangeShapeType="1"/>
            </p:cNvSpPr>
            <p:nvPr/>
          </p:nvSpPr>
          <p:spPr bwMode="auto">
            <a:xfrm>
              <a:off x="8027988" y="3945086"/>
              <a:ext cx="0" cy="57626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8027988" y="4358432"/>
              <a:ext cx="4762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r-Latn-CS" sz="1800" b="1" dirty="0">
                  <a:latin typeface="Arial" charset="0"/>
                </a:rPr>
                <a:t>F</a:t>
              </a:r>
              <a:r>
                <a:rPr lang="sr-Latn-CS" sz="1800" b="1" baseline="-25000" dirty="0">
                  <a:latin typeface="Arial" charset="0"/>
                </a:rPr>
                <a:t>pr</a:t>
              </a:r>
              <a:endParaRPr lang="en-US" sz="1800" b="1" dirty="0">
                <a:latin typeface="Arial" charset="0"/>
              </a:endParaRPr>
            </a:p>
          </p:txBody>
        </p:sp>
        <p:grpSp>
          <p:nvGrpSpPr>
            <p:cNvPr id="37" name="Group 10"/>
            <p:cNvGrpSpPr>
              <a:grpSpLocks/>
            </p:cNvGrpSpPr>
            <p:nvPr/>
          </p:nvGrpSpPr>
          <p:grpSpPr bwMode="auto">
            <a:xfrm>
              <a:off x="7524750" y="692300"/>
              <a:ext cx="1008063" cy="1243013"/>
              <a:chOff x="4558" y="1739"/>
              <a:chExt cx="635" cy="783"/>
            </a:xfrm>
          </p:grpSpPr>
          <p:sp>
            <p:nvSpPr>
              <p:cNvPr id="39" name="Rectangle 11"/>
              <p:cNvSpPr>
                <a:spLocks noChangeArrowheads="1"/>
              </p:cNvSpPr>
              <p:nvPr/>
            </p:nvSpPr>
            <p:spPr bwMode="auto">
              <a:xfrm>
                <a:off x="4558" y="2159"/>
                <a:ext cx="635" cy="363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12"/>
              <p:cNvSpPr>
                <a:spLocks noChangeShapeType="1"/>
              </p:cNvSpPr>
              <p:nvPr/>
            </p:nvSpPr>
            <p:spPr bwMode="auto">
              <a:xfrm>
                <a:off x="4875" y="1796"/>
                <a:ext cx="0" cy="36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 Box 13"/>
              <p:cNvSpPr txBox="1">
                <a:spLocks noChangeArrowheads="1"/>
              </p:cNvSpPr>
              <p:nvPr/>
            </p:nvSpPr>
            <p:spPr bwMode="auto">
              <a:xfrm>
                <a:off x="4875" y="1739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r-Latn-CS" sz="1800" b="1" dirty="0">
                    <a:latin typeface="Arial" charset="0"/>
                  </a:rPr>
                  <a:t>F</a:t>
                </a:r>
                <a:endParaRPr lang="en-US" sz="1800" b="1" dirty="0">
                  <a:latin typeface="Arial" charset="0"/>
                </a:endParaRPr>
              </a:p>
            </p:txBody>
          </p:sp>
          <p:sp>
            <p:nvSpPr>
              <p:cNvPr id="43" name="Text Box 14"/>
              <p:cNvSpPr txBox="1">
                <a:spLocks noChangeArrowheads="1"/>
              </p:cNvSpPr>
              <p:nvPr/>
            </p:nvSpPr>
            <p:spPr bwMode="auto">
              <a:xfrm>
                <a:off x="4759" y="2228"/>
                <a:ext cx="24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r-Latn-CS" sz="1800" dirty="0">
                    <a:latin typeface="Arial" charset="0"/>
                  </a:rPr>
                  <a:t>m</a:t>
                </a:r>
                <a:endParaRPr lang="en-US" sz="1800" dirty="0">
                  <a:latin typeface="Arial" charset="0"/>
                </a:endParaRPr>
              </a:p>
            </p:txBody>
          </p:sp>
        </p:grpSp>
      </p:grp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323528" y="1008264"/>
            <a:ext cx="4500000" cy="556945"/>
          </a:xfrm>
          <a:prstGeom prst="roundRect">
            <a:avLst>
              <a:gd name="adj" fmla="val 15388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sr-Latn-CS" sz="18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3. način oslanjanja mašine na podlogu </a:t>
            </a:r>
            <a:endParaRPr lang="en-GB" sz="18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6553</TotalTime>
  <Words>1294</Words>
  <Application>Microsoft Office PowerPoint</Application>
  <PresentationFormat>On-screen Show (4:3)</PresentationFormat>
  <Paragraphs>198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Default Design</vt:lpstr>
      <vt:lpstr>CorelDRAW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 1</dc:title>
  <dc:creator>DM</dc:creator>
  <cp:lastModifiedBy>Darko Mihajlov</cp:lastModifiedBy>
  <cp:revision>731</cp:revision>
  <dcterms:created xsi:type="dcterms:W3CDTF">2012-10-03T09:08:30Z</dcterms:created>
  <dcterms:modified xsi:type="dcterms:W3CDTF">2022-11-02T14:07:38Z</dcterms:modified>
</cp:coreProperties>
</file>